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9" r:id="rId4"/>
    <p:sldId id="268" r:id="rId5"/>
    <p:sldId id="270" r:id="rId6"/>
    <p:sldId id="266" r:id="rId7"/>
    <p:sldId id="267" r:id="rId8"/>
    <p:sldId id="271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0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10B-DFF4-4A71-BEC3-38C9398F0326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C9AC-6B8B-4455-B2C2-3F6C364CC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726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10B-DFF4-4A71-BEC3-38C9398F0326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C9AC-6B8B-4455-B2C2-3F6C364CC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517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10B-DFF4-4A71-BEC3-38C9398F0326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C9AC-6B8B-4455-B2C2-3F6C364CC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726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10B-DFF4-4A71-BEC3-38C9398F0326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C9AC-6B8B-4455-B2C2-3F6C364CC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107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10B-DFF4-4A71-BEC3-38C9398F0326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C9AC-6B8B-4455-B2C2-3F6C364CC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481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10B-DFF4-4A71-BEC3-38C9398F0326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C9AC-6B8B-4455-B2C2-3F6C364CC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700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10B-DFF4-4A71-BEC3-38C9398F0326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C9AC-6B8B-4455-B2C2-3F6C364CC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736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10B-DFF4-4A71-BEC3-38C9398F0326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C9AC-6B8B-4455-B2C2-3F6C364CC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7105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10B-DFF4-4A71-BEC3-38C9398F0326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C9AC-6B8B-4455-B2C2-3F6C364CC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22953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10B-DFF4-4A71-BEC3-38C9398F0326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C9AC-6B8B-4455-B2C2-3F6C364CC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764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8610B-DFF4-4A71-BEC3-38C9398F0326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C9AC-6B8B-4455-B2C2-3F6C364CC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231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8610B-DFF4-4A71-BEC3-38C9398F0326}" type="datetimeFigureOut">
              <a:rPr lang="sk-SK" smtClean="0"/>
              <a:t>24. 2. 2021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DC9AC-6B8B-4455-B2C2-3F6C364CC50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024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edu.sk/usmernenie-pre-prijimatelov-k-predkladaniu-stvrtrocnej-spravy-o-cinnosti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c-edu.sk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pc-edu.sk/sk/pop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546" cy="6857693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176463" y="1281762"/>
            <a:ext cx="72189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chemeClr val="accent5">
                    <a:lumMod val="75000"/>
                  </a:schemeClr>
                </a:solidFill>
                <a:latin typeface="Arial Nova" panose="020B0504020202020204" pitchFamily="34" charset="0"/>
              </a:rPr>
              <a:t>Znižovanie administratívnej záťaže</a:t>
            </a:r>
          </a:p>
          <a:p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ova" panose="020B0504020202020204" pitchFamily="34" charset="0"/>
            </a:endParaRPr>
          </a:p>
          <a:p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Stav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znižovania administratívnej záťaže </a:t>
            </a:r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v realizovaných NP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Pomáhajúce profesie v edukácii detí a žiakov a </a:t>
            </a: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ova" panose="020B0504020202020204" pitchFamily="34" charset="0"/>
            </a:endParaRPr>
          </a:p>
          <a:p>
            <a:r>
              <a:rPr lang="sk-SK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Pomáhajúce </a:t>
            </a:r>
            <a:r>
              <a:rPr lang="sk-SK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Nova" panose="020B0504020202020204" pitchFamily="34" charset="0"/>
              </a:rPr>
              <a:t>profesie v edukácii detí a žiakov II</a:t>
            </a:r>
            <a:endParaRPr lang="sk-SK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 Nova" panose="020B0504020202020204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4168" y="3984859"/>
            <a:ext cx="744353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k-SK" sz="2400" b="1" dirty="0">
              <a:solidFill>
                <a:schemeClr val="accent5">
                  <a:lumMod val="75000"/>
                </a:schemeClr>
              </a:solidFill>
              <a:latin typeface="Arial Nova" panose="020B0504020202020204" pitchFamily="34" charset="0"/>
            </a:endParaRPr>
          </a:p>
          <a:p>
            <a:endParaRPr lang="sk-SK" sz="2400" b="1" dirty="0" smtClean="0">
              <a:solidFill>
                <a:schemeClr val="accent5">
                  <a:lumMod val="75000"/>
                </a:schemeClr>
              </a:solidFill>
              <a:latin typeface="Arial Nova" panose="020B0504020202020204" pitchFamily="34" charset="0"/>
            </a:endParaRPr>
          </a:p>
          <a:p>
            <a:endParaRPr lang="sk-SK" sz="2400" b="1" dirty="0">
              <a:solidFill>
                <a:schemeClr val="accent5">
                  <a:lumMod val="75000"/>
                </a:schemeClr>
              </a:solidFill>
              <a:latin typeface="Arial Nova" panose="020B0504020202020204" pitchFamily="34" charset="0"/>
            </a:endParaRPr>
          </a:p>
          <a:p>
            <a:r>
              <a:rPr lang="sk-SK" sz="2400" b="1" dirty="0" smtClean="0">
                <a:solidFill>
                  <a:schemeClr val="accent5">
                    <a:lumMod val="75000"/>
                  </a:schemeClr>
                </a:solidFill>
                <a:latin typeface="Arial Nova" panose="020B0504020202020204" pitchFamily="34" charset="0"/>
              </a:rPr>
              <a:t>Účinnosť od 1. 3. 2021</a:t>
            </a:r>
            <a:endParaRPr lang="sk-SK" sz="2400" b="1" dirty="0">
              <a:solidFill>
                <a:schemeClr val="accent5">
                  <a:lumMod val="75000"/>
                </a:schemeClr>
              </a:solidFill>
              <a:latin typeface="Arial Nova" panose="020B0504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452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3898"/>
            <a:ext cx="12192000" cy="992258"/>
          </a:xfrm>
          <a:prstGeom prst="rect">
            <a:avLst/>
          </a:prstGeom>
        </p:spPr>
      </p:pic>
      <p:sp>
        <p:nvSpPr>
          <p:cNvPr id="3" name="AutoShape 2" descr="Obrázkové výsledky pre: Team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" name="AutoShape 4" descr="Obrázkové výsledky pre: Team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Zaoblený obdĺžnik 6"/>
          <p:cNvSpPr/>
          <p:nvPr/>
        </p:nvSpPr>
        <p:spPr>
          <a:xfrm>
            <a:off x="2720898" y="187017"/>
            <a:ext cx="6813395" cy="9171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800" b="1" dirty="0">
                <a:latin typeface="Arial Nova"/>
              </a:rPr>
              <a:t>Znižovanie administratívnej záťaže</a:t>
            </a:r>
          </a:p>
        </p:txBody>
      </p:sp>
      <p:sp>
        <p:nvSpPr>
          <p:cNvPr id="13" name="Zaoblený obdĺžnik 12"/>
          <p:cNvSpPr/>
          <p:nvPr/>
        </p:nvSpPr>
        <p:spPr>
          <a:xfrm>
            <a:off x="2720898" y="4120820"/>
            <a:ext cx="6813395" cy="13608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800" b="1" dirty="0" smtClean="0">
                <a:latin typeface="Arial Nova"/>
              </a:rPr>
              <a:t>Aktualizácia Manuálu na predkladanie dokladov na refundáciu ceny práce</a:t>
            </a:r>
            <a:endParaRPr lang="sk-SK" sz="2800" b="1" dirty="0">
              <a:latin typeface="Arial Nova"/>
            </a:endParaRPr>
          </a:p>
        </p:txBody>
      </p:sp>
      <p:sp>
        <p:nvSpPr>
          <p:cNvPr id="17" name="Zaoblený obdĺžnik 16"/>
          <p:cNvSpPr/>
          <p:nvPr/>
        </p:nvSpPr>
        <p:spPr>
          <a:xfrm>
            <a:off x="931431" y="1440021"/>
            <a:ext cx="4346364" cy="1407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latin typeface="Arial Nova"/>
              </a:rPr>
              <a:t>Podnety zapojených </a:t>
            </a:r>
            <a:r>
              <a:rPr lang="sk-SK" sz="2400" b="1" dirty="0">
                <a:latin typeface="Arial Nova"/>
              </a:rPr>
              <a:t>škôl</a:t>
            </a:r>
          </a:p>
        </p:txBody>
      </p:sp>
      <p:sp>
        <p:nvSpPr>
          <p:cNvPr id="19" name="Zaoblený obdĺžnik 18"/>
          <p:cNvSpPr/>
          <p:nvPr/>
        </p:nvSpPr>
        <p:spPr>
          <a:xfrm>
            <a:off x="6312516" y="1465201"/>
            <a:ext cx="4633268" cy="13568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latin typeface="Arial Nova"/>
              </a:rPr>
              <a:t>Rokovania </a:t>
            </a:r>
            <a:r>
              <a:rPr lang="sk-SK" sz="2400" b="1" dirty="0">
                <a:latin typeface="Arial Nova"/>
              </a:rPr>
              <a:t>so sekciou štrukturálnych fondov </a:t>
            </a:r>
            <a:r>
              <a:rPr lang="sk-SK" sz="2400" b="1" dirty="0" err="1" smtClean="0">
                <a:latin typeface="Arial Nova"/>
              </a:rPr>
              <a:t>MŠVVaŠ</a:t>
            </a:r>
            <a:r>
              <a:rPr lang="sk-SK" sz="2400" b="1" dirty="0" smtClean="0">
                <a:latin typeface="Arial Nova"/>
              </a:rPr>
              <a:t> </a:t>
            </a:r>
            <a:r>
              <a:rPr lang="sk-SK" sz="2400" b="1" dirty="0">
                <a:latin typeface="Arial Nova"/>
              </a:rPr>
              <a:t>SR </a:t>
            </a:r>
          </a:p>
        </p:txBody>
      </p:sp>
      <p:sp>
        <p:nvSpPr>
          <p:cNvPr id="20" name="Pruhovaná šípka vpravo 19"/>
          <p:cNvSpPr/>
          <p:nvPr/>
        </p:nvSpPr>
        <p:spPr>
          <a:xfrm rot="5400000">
            <a:off x="5241320" y="2858490"/>
            <a:ext cx="1107670" cy="103472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71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3898"/>
            <a:ext cx="12192000" cy="992258"/>
          </a:xfrm>
          <a:prstGeom prst="rect">
            <a:avLst/>
          </a:prstGeom>
        </p:spPr>
      </p:pic>
      <p:sp>
        <p:nvSpPr>
          <p:cNvPr id="3" name="AutoShape 2" descr="Obrázkové výsledky pre: Team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" name="AutoShape 4" descr="Obrázkové výsledky pre: Team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4" name="Zaoblený obdĺžnik 13"/>
          <p:cNvSpPr/>
          <p:nvPr/>
        </p:nvSpPr>
        <p:spPr>
          <a:xfrm>
            <a:off x="2720898" y="187017"/>
            <a:ext cx="6813395" cy="9171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3200" b="1" dirty="0" smtClean="0">
                <a:latin typeface="Arial Nova"/>
              </a:rPr>
              <a:t>Frekvencia predkladania dokladov</a:t>
            </a:r>
            <a:endParaRPr lang="sk-SK" sz="3200" b="1" dirty="0">
              <a:latin typeface="Arial Nova"/>
            </a:endParaRPr>
          </a:p>
        </p:txBody>
      </p:sp>
      <p:sp>
        <p:nvSpPr>
          <p:cNvPr id="18" name="Pruhovaná šípka vpravo 17"/>
          <p:cNvSpPr/>
          <p:nvPr/>
        </p:nvSpPr>
        <p:spPr>
          <a:xfrm>
            <a:off x="1248627" y="2307146"/>
            <a:ext cx="748146" cy="706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b)</a:t>
            </a:r>
            <a:endParaRPr lang="sk-SK" dirty="0"/>
          </a:p>
        </p:txBody>
      </p:sp>
      <p:sp>
        <p:nvSpPr>
          <p:cNvPr id="21" name="Pruhovaná šípka vpravo 20"/>
          <p:cNvSpPr/>
          <p:nvPr/>
        </p:nvSpPr>
        <p:spPr>
          <a:xfrm>
            <a:off x="1248627" y="1366562"/>
            <a:ext cx="748146" cy="706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a)</a:t>
            </a:r>
            <a:endParaRPr lang="sk-SK" dirty="0"/>
          </a:p>
        </p:txBody>
      </p:sp>
      <p:sp>
        <p:nvSpPr>
          <p:cNvPr id="23" name="Zaoblený obdĺžnik 22"/>
          <p:cNvSpPr/>
          <p:nvPr/>
        </p:nvSpPr>
        <p:spPr>
          <a:xfrm>
            <a:off x="2128692" y="1348240"/>
            <a:ext cx="7934615" cy="724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dirty="0"/>
              <a:t>pred uzatvorením nového pracovno-právneho vzťahu </a:t>
            </a:r>
            <a:endParaRPr lang="sk-SK" sz="2400" b="1" dirty="0" smtClean="0"/>
          </a:p>
          <a:p>
            <a:pPr lvl="0" algn="ctr"/>
            <a:r>
              <a:rPr lang="sk-SK" sz="2400" b="1" dirty="0" smtClean="0"/>
              <a:t>(</a:t>
            </a:r>
            <a:r>
              <a:rPr lang="sk-SK" sz="2400" b="1" dirty="0"/>
              <a:t>e-mailom</a:t>
            </a:r>
            <a:r>
              <a:rPr lang="sk-SK" sz="2400" b="1" dirty="0" smtClean="0"/>
              <a:t>)</a:t>
            </a:r>
            <a:endParaRPr lang="sk-SK" sz="2400" dirty="0"/>
          </a:p>
        </p:txBody>
      </p:sp>
      <p:sp>
        <p:nvSpPr>
          <p:cNvPr id="24" name="Zaoblený obdĺžnik 23"/>
          <p:cNvSpPr/>
          <p:nvPr/>
        </p:nvSpPr>
        <p:spPr>
          <a:xfrm>
            <a:off x="2128692" y="2288824"/>
            <a:ext cx="7934615" cy="724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dirty="0"/>
              <a:t>po uzatvorení nového pracovno-právnemu vzťahu (podporná dokumentácia</a:t>
            </a:r>
            <a:r>
              <a:rPr lang="sk-SK" sz="2400" b="1" dirty="0" smtClean="0"/>
              <a:t>)</a:t>
            </a:r>
            <a:endParaRPr lang="sk-SK" sz="2400" dirty="0"/>
          </a:p>
        </p:txBody>
      </p:sp>
      <p:sp>
        <p:nvSpPr>
          <p:cNvPr id="25" name="Zaoblený obdĺžnik 24"/>
          <p:cNvSpPr/>
          <p:nvPr/>
        </p:nvSpPr>
        <p:spPr>
          <a:xfrm>
            <a:off x="2128692" y="3221885"/>
            <a:ext cx="7934615" cy="724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/>
              <a:t>mesačne</a:t>
            </a:r>
          </a:p>
        </p:txBody>
      </p:sp>
      <p:sp>
        <p:nvSpPr>
          <p:cNvPr id="26" name="Zaoblený obdĺžnik 25"/>
          <p:cNvSpPr/>
          <p:nvPr/>
        </p:nvSpPr>
        <p:spPr>
          <a:xfrm>
            <a:off x="2128690" y="4173382"/>
            <a:ext cx="7934615" cy="724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/>
              <a:t>štvrťročne</a:t>
            </a:r>
          </a:p>
        </p:txBody>
      </p:sp>
      <p:sp>
        <p:nvSpPr>
          <p:cNvPr id="27" name="Zaoblený obdĺžnik 26"/>
          <p:cNvSpPr/>
          <p:nvPr/>
        </p:nvSpPr>
        <p:spPr>
          <a:xfrm>
            <a:off x="2128691" y="5138994"/>
            <a:ext cx="7934615" cy="724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dirty="0" smtClean="0"/>
              <a:t>ročne </a:t>
            </a:r>
            <a:r>
              <a:rPr lang="sk-SK" sz="2400" b="1" dirty="0"/>
              <a:t>a pri akejkoľvek zmene, </a:t>
            </a:r>
            <a:r>
              <a:rPr lang="sk-SK" sz="2400" b="1" dirty="0" smtClean="0"/>
              <a:t>ktorá </a:t>
            </a:r>
            <a:r>
              <a:rPr lang="sk-SK" sz="2400" b="1" dirty="0"/>
              <a:t>ovplyvňuje refundáciu ceny </a:t>
            </a:r>
            <a:r>
              <a:rPr lang="sk-SK" sz="2400" b="1" dirty="0" smtClean="0"/>
              <a:t>práce (listinne alebo  e-mailom)</a:t>
            </a:r>
            <a:endParaRPr lang="sk-SK" sz="2400" dirty="0"/>
          </a:p>
        </p:txBody>
      </p:sp>
      <p:sp>
        <p:nvSpPr>
          <p:cNvPr id="10" name="Šípka doľava 9"/>
          <p:cNvSpPr/>
          <p:nvPr/>
        </p:nvSpPr>
        <p:spPr>
          <a:xfrm>
            <a:off x="10266947" y="3237267"/>
            <a:ext cx="786064" cy="6941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c)</a:t>
            </a:r>
            <a:endParaRPr lang="sk-SK" dirty="0"/>
          </a:p>
        </p:txBody>
      </p:sp>
      <p:sp>
        <p:nvSpPr>
          <p:cNvPr id="29" name="Šípka doľava 28"/>
          <p:cNvSpPr/>
          <p:nvPr/>
        </p:nvSpPr>
        <p:spPr>
          <a:xfrm>
            <a:off x="10266947" y="4130884"/>
            <a:ext cx="786064" cy="6941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d)</a:t>
            </a:r>
            <a:endParaRPr lang="sk-SK" dirty="0"/>
          </a:p>
        </p:txBody>
      </p:sp>
      <p:sp>
        <p:nvSpPr>
          <p:cNvPr id="30" name="Šípka doľava 29"/>
          <p:cNvSpPr/>
          <p:nvPr/>
        </p:nvSpPr>
        <p:spPr>
          <a:xfrm>
            <a:off x="10266947" y="5138994"/>
            <a:ext cx="786064" cy="69413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e)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598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3898"/>
            <a:ext cx="12192000" cy="992258"/>
          </a:xfrm>
          <a:prstGeom prst="rect">
            <a:avLst/>
          </a:prstGeom>
        </p:spPr>
      </p:pic>
      <p:sp>
        <p:nvSpPr>
          <p:cNvPr id="3" name="AutoShape 2" descr="Obrázkové výsledky pre: Team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" name="AutoShape 4" descr="Obrázkové výsledky pre: Team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Zaoblený obdĺžnik 6"/>
          <p:cNvSpPr/>
          <p:nvPr/>
        </p:nvSpPr>
        <p:spPr>
          <a:xfrm>
            <a:off x="460375" y="121990"/>
            <a:ext cx="11193321" cy="13378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3200" b="1" dirty="0" smtClean="0"/>
              <a:t>Doklady na refundáciu mzdy </a:t>
            </a:r>
            <a:r>
              <a:rPr lang="sk-SK" sz="3200" b="1" dirty="0"/>
              <a:t>predkladané </a:t>
            </a:r>
            <a:r>
              <a:rPr lang="sk-SK" sz="3200" b="1" u="sng" dirty="0"/>
              <a:t>po uzatvorení nového pracovno-právnemu vzťahu </a:t>
            </a:r>
            <a:endParaRPr lang="sk-SK" sz="3200" u="sng" dirty="0"/>
          </a:p>
        </p:txBody>
      </p:sp>
      <p:sp>
        <p:nvSpPr>
          <p:cNvPr id="14" name="Zaoblený obdĺžnik 13"/>
          <p:cNvSpPr/>
          <p:nvPr/>
        </p:nvSpPr>
        <p:spPr>
          <a:xfrm>
            <a:off x="453449" y="2107922"/>
            <a:ext cx="5282334" cy="374334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sk-SK" sz="2400" dirty="0" smtClean="0"/>
          </a:p>
          <a:p>
            <a:r>
              <a:rPr lang="sk-SK" sz="2400" dirty="0" smtClean="0"/>
              <a:t>Prehlásenie </a:t>
            </a:r>
            <a:r>
              <a:rPr lang="sk-SK" sz="2400" dirty="0"/>
              <a:t>o účte, na ktorý bude pravidelne – mesačne uhrádzaná mzda PA/AU a IT (osobný účet PA/AU a </a:t>
            </a:r>
            <a:r>
              <a:rPr lang="sk-SK" sz="2400" dirty="0" smtClean="0"/>
              <a:t>IT)</a:t>
            </a:r>
          </a:p>
          <a:p>
            <a:endParaRPr lang="sk-SK" sz="2400" dirty="0"/>
          </a:p>
          <a:p>
            <a:r>
              <a:rPr lang="sk-SK" sz="2400" dirty="0" smtClean="0"/>
              <a:t>Kópia </a:t>
            </a:r>
            <a:r>
              <a:rPr lang="sk-SK" sz="2400" dirty="0"/>
              <a:t>obvyklého týždenného </a:t>
            </a:r>
            <a:r>
              <a:rPr lang="sk-SK" sz="2400" dirty="0" smtClean="0"/>
              <a:t>plánu </a:t>
            </a:r>
            <a:r>
              <a:rPr lang="sk-SK" sz="2400" dirty="0"/>
              <a:t>s identifikáciou činností PA/AU, rozvrhu hodín v škole </a:t>
            </a:r>
            <a:r>
              <a:rPr lang="sk-SK" sz="2400" dirty="0" smtClean="0"/>
              <a:t>PA/AU</a:t>
            </a:r>
            <a:endParaRPr lang="sk-SK" sz="2400" dirty="0"/>
          </a:p>
          <a:p>
            <a:pPr algn="ctr"/>
            <a:endParaRPr lang="sk-SK" sz="2400" dirty="0"/>
          </a:p>
        </p:txBody>
      </p:sp>
      <p:sp>
        <p:nvSpPr>
          <p:cNvPr id="15" name="Zaoblený obdĺžnik 14"/>
          <p:cNvSpPr/>
          <p:nvPr/>
        </p:nvSpPr>
        <p:spPr>
          <a:xfrm>
            <a:off x="6496055" y="2107922"/>
            <a:ext cx="5282334" cy="3768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k-SK" sz="2400" dirty="0" smtClean="0"/>
          </a:p>
          <a:p>
            <a:r>
              <a:rPr lang="sk-SK" sz="2400" dirty="0" smtClean="0"/>
              <a:t>Vyhlásenie </a:t>
            </a:r>
            <a:r>
              <a:rPr lang="sk-SK" sz="2400" dirty="0"/>
              <a:t>o účte, na ktorý bude pravidelne – mesačne uhrádzaná mzda PA/AU a IT (osobný účet PA/AU a IT), v prípade, </a:t>
            </a:r>
            <a:r>
              <a:rPr lang="sk-SK" sz="2400" b="1" u="sng" dirty="0" smtClean="0"/>
              <a:t>ak </a:t>
            </a:r>
            <a:r>
              <a:rPr lang="sk-SK" sz="2400" b="1" u="sng" dirty="0"/>
              <a:t>nie je uvedené v pracovnej </a:t>
            </a:r>
            <a:r>
              <a:rPr lang="sk-SK" sz="2400" b="1" u="sng" dirty="0" smtClean="0"/>
              <a:t>zmluve</a:t>
            </a:r>
          </a:p>
          <a:p>
            <a:endParaRPr lang="sk-SK" sz="2400" dirty="0" smtClean="0"/>
          </a:p>
          <a:p>
            <a:pPr lvl="0"/>
            <a:r>
              <a:rPr lang="sk-SK" sz="2400" dirty="0" smtClean="0"/>
              <a:t>Škola nepredkladá týždenný plán, ani rozvrh hodín, </a:t>
            </a:r>
            <a:r>
              <a:rPr lang="sk-SK" sz="2400" b="1" u="sng" dirty="0" smtClean="0"/>
              <a:t>uvedená požiadavka sa ruší</a:t>
            </a:r>
            <a:endParaRPr lang="sk-SK" sz="2400" b="1" u="sng" dirty="0"/>
          </a:p>
        </p:txBody>
      </p:sp>
      <p:sp>
        <p:nvSpPr>
          <p:cNvPr id="16" name="Pruhovaná šípka vpravo 15"/>
          <p:cNvSpPr/>
          <p:nvPr/>
        </p:nvSpPr>
        <p:spPr>
          <a:xfrm>
            <a:off x="5747909" y="2859275"/>
            <a:ext cx="748146" cy="706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2406940" y="2107922"/>
            <a:ext cx="1375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  <a:latin typeface="Arial Nova" panose="020B0504020202020204" pitchFamily="34" charset="0"/>
              </a:rPr>
              <a:t>Teraz</a:t>
            </a:r>
            <a:endParaRPr lang="sk-SK" sz="2000" b="1" dirty="0">
              <a:solidFill>
                <a:srgbClr val="C00000"/>
              </a:solidFill>
              <a:latin typeface="Arial Nova" panose="020B0504020202020204" pitchFamily="34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8043153" y="2107922"/>
            <a:ext cx="241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  <a:latin typeface="Arial Nova" panose="020B0504020202020204" pitchFamily="34" charset="0"/>
              </a:rPr>
              <a:t>Od 1. 3. 2021</a:t>
            </a:r>
            <a:endParaRPr lang="sk-SK" sz="2000" b="1" dirty="0">
              <a:solidFill>
                <a:srgbClr val="C00000"/>
              </a:solidFill>
              <a:latin typeface="Arial Nova" panose="020B0504020202020204" pitchFamily="34" charset="0"/>
            </a:endParaRPr>
          </a:p>
        </p:txBody>
      </p:sp>
      <p:sp>
        <p:nvSpPr>
          <p:cNvPr id="11" name="Pruhovaná šípka vpravo 10"/>
          <p:cNvSpPr/>
          <p:nvPr/>
        </p:nvSpPr>
        <p:spPr>
          <a:xfrm>
            <a:off x="5735783" y="4795870"/>
            <a:ext cx="748146" cy="706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05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3898"/>
            <a:ext cx="12192000" cy="992258"/>
          </a:xfrm>
          <a:prstGeom prst="rect">
            <a:avLst/>
          </a:prstGeom>
        </p:spPr>
      </p:pic>
      <p:sp>
        <p:nvSpPr>
          <p:cNvPr id="3" name="AutoShape 2" descr="Obrázkové výsledky pre: Team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" name="AutoShape 4" descr="Obrázkové výsledky pre: Team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Zaoblený obdĺžnik 6"/>
          <p:cNvSpPr/>
          <p:nvPr/>
        </p:nvSpPr>
        <p:spPr>
          <a:xfrm>
            <a:off x="460375" y="121990"/>
            <a:ext cx="11193321" cy="613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3200" b="1" dirty="0" smtClean="0"/>
              <a:t>Doklady na refundáciu mzdy </a:t>
            </a:r>
            <a:r>
              <a:rPr lang="sk-SK" sz="3200" b="1" dirty="0"/>
              <a:t>predkladané </a:t>
            </a:r>
            <a:r>
              <a:rPr lang="sk-SK" sz="3200" b="1" u="sng" dirty="0"/>
              <a:t>mesačne</a:t>
            </a:r>
            <a:r>
              <a:rPr lang="sk-SK" sz="3200" b="1" dirty="0"/>
              <a:t> </a:t>
            </a:r>
            <a:endParaRPr lang="sk-SK" sz="3200" dirty="0"/>
          </a:p>
        </p:txBody>
      </p:sp>
      <p:sp>
        <p:nvSpPr>
          <p:cNvPr id="8" name="Zaoblený obdĺžnik 7"/>
          <p:cNvSpPr/>
          <p:nvPr/>
        </p:nvSpPr>
        <p:spPr>
          <a:xfrm>
            <a:off x="1997076" y="1535641"/>
            <a:ext cx="7934615" cy="7249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dirty="0" smtClean="0"/>
              <a:t>Kumulatívny mesačný výkaz práce, pracovný výkaz, </a:t>
            </a:r>
          </a:p>
          <a:p>
            <a:pPr lvl="0" algn="ctr"/>
            <a:r>
              <a:rPr lang="sk-SK" b="1" dirty="0" smtClean="0"/>
              <a:t>(len </a:t>
            </a:r>
            <a:r>
              <a:rPr lang="sk-SK" b="1" dirty="0"/>
              <a:t>ten zamestnanec, </a:t>
            </a:r>
            <a:r>
              <a:rPr lang="sk-SK" b="1" dirty="0" smtClean="0"/>
              <a:t>ktorý </a:t>
            </a:r>
            <a:r>
              <a:rPr lang="sk-SK" b="1" dirty="0"/>
              <a:t>má iný pracovný pomer a iný úväzok ako 100 </a:t>
            </a:r>
            <a:r>
              <a:rPr lang="sk-SK" b="1" dirty="0" smtClean="0"/>
              <a:t>%)</a:t>
            </a:r>
            <a:endParaRPr lang="sk-SK" sz="2400" dirty="0"/>
          </a:p>
        </p:txBody>
      </p:sp>
      <p:sp>
        <p:nvSpPr>
          <p:cNvPr id="13" name="Zaoblený obdĺžnik 12"/>
          <p:cNvSpPr/>
          <p:nvPr/>
        </p:nvSpPr>
        <p:spPr>
          <a:xfrm>
            <a:off x="9194513" y="918707"/>
            <a:ext cx="2459184" cy="534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dirty="0"/>
              <a:t>sumárny prehľad</a:t>
            </a:r>
          </a:p>
        </p:txBody>
      </p:sp>
      <p:sp>
        <p:nvSpPr>
          <p:cNvPr id="14" name="Zaoblený obdĺžnik 13"/>
          <p:cNvSpPr/>
          <p:nvPr/>
        </p:nvSpPr>
        <p:spPr>
          <a:xfrm>
            <a:off x="453449" y="2318057"/>
            <a:ext cx="5282334" cy="3533208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Dochádzka </a:t>
            </a:r>
            <a:r>
              <a:rPr lang="sk-SK" sz="2400" dirty="0" smtClean="0"/>
              <a:t>vrátane </a:t>
            </a:r>
            <a:r>
              <a:rPr lang="sk-SK" sz="2400" dirty="0"/>
              <a:t>dovolenkových lístkov, potvrdenia OČR, PN, iné prekážky na predpísanom </a:t>
            </a:r>
            <a:r>
              <a:rPr lang="sk-SK" sz="2400" dirty="0" smtClean="0"/>
              <a:t>tlačive</a:t>
            </a:r>
            <a:endParaRPr lang="sk-SK" sz="2400" dirty="0"/>
          </a:p>
          <a:p>
            <a:pPr algn="ctr"/>
            <a:endParaRPr lang="sk-SK" sz="2400" dirty="0"/>
          </a:p>
          <a:p>
            <a:pPr algn="ctr"/>
            <a:r>
              <a:rPr lang="sk-SK" sz="2400" dirty="0"/>
              <a:t>Výplatná páska, </a:t>
            </a:r>
            <a:r>
              <a:rPr lang="sk-SK" sz="2400" dirty="0" smtClean="0"/>
              <a:t>kópia </a:t>
            </a:r>
            <a:r>
              <a:rPr lang="sk-SK" sz="2400" dirty="0"/>
              <a:t>bankového výpisu – opečiatkovaná a podpísaná štatutárnym zástupcom </a:t>
            </a:r>
            <a:r>
              <a:rPr lang="sk-SK" sz="2400" dirty="0" smtClean="0"/>
              <a:t>školy</a:t>
            </a:r>
          </a:p>
        </p:txBody>
      </p:sp>
      <p:sp>
        <p:nvSpPr>
          <p:cNvPr id="15" name="Zaoblený obdĺžnik 14"/>
          <p:cNvSpPr/>
          <p:nvPr/>
        </p:nvSpPr>
        <p:spPr>
          <a:xfrm>
            <a:off x="6496055" y="2343323"/>
            <a:ext cx="5282334" cy="35332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2400" b="1" dirty="0" smtClean="0"/>
          </a:p>
          <a:p>
            <a:pPr algn="ctr"/>
            <a:r>
              <a:rPr lang="sk-SK" sz="2400" b="1" dirty="0" smtClean="0"/>
              <a:t>Dochádzka </a:t>
            </a:r>
            <a:r>
              <a:rPr lang="sk-SK" sz="2400" b="1" dirty="0"/>
              <a:t>z informačného systému školy/na tlačive bežne používanom školou</a:t>
            </a:r>
          </a:p>
          <a:p>
            <a:pPr algn="ctr"/>
            <a:r>
              <a:rPr lang="sk-SK" sz="2400" b="1" u="sng" dirty="0" smtClean="0">
                <a:solidFill>
                  <a:srgbClr val="002060"/>
                </a:solidFill>
              </a:rPr>
              <a:t>Škola </a:t>
            </a:r>
            <a:r>
              <a:rPr lang="sk-SK" sz="2400" b="1" u="sng" dirty="0">
                <a:solidFill>
                  <a:srgbClr val="002060"/>
                </a:solidFill>
              </a:rPr>
              <a:t>správnosť a úplnosť všetkých predložených dokladov </a:t>
            </a:r>
            <a:r>
              <a:rPr lang="sk-SK" sz="2400" b="1" dirty="0" smtClean="0"/>
              <a:t>za všetkých PA/AU a členov </a:t>
            </a:r>
            <a:r>
              <a:rPr lang="sk-SK" sz="2400" b="1" dirty="0" err="1" smtClean="0"/>
              <a:t>inkluzívneho</a:t>
            </a:r>
            <a:r>
              <a:rPr lang="sk-SK" sz="2400" b="1" dirty="0" smtClean="0"/>
              <a:t> tímu </a:t>
            </a:r>
            <a:r>
              <a:rPr lang="sk-SK" sz="2400" b="1" u="sng" dirty="0" smtClean="0">
                <a:solidFill>
                  <a:srgbClr val="002060"/>
                </a:solidFill>
              </a:rPr>
              <a:t>deklaruje </a:t>
            </a:r>
            <a:r>
              <a:rPr lang="sk-SK" sz="2400" b="1" u="sng" dirty="0">
                <a:solidFill>
                  <a:srgbClr val="002060"/>
                </a:solidFill>
              </a:rPr>
              <a:t>prostredníctvom </a:t>
            </a:r>
            <a:r>
              <a:rPr lang="sk-SK" sz="2400" b="1" u="sng" dirty="0" smtClean="0">
                <a:solidFill>
                  <a:srgbClr val="002060"/>
                </a:solidFill>
              </a:rPr>
              <a:t>jedného „Čestného </a:t>
            </a:r>
            <a:r>
              <a:rPr lang="sk-SK" sz="2400" b="1" u="sng" dirty="0">
                <a:solidFill>
                  <a:srgbClr val="002060"/>
                </a:solidFill>
              </a:rPr>
              <a:t>vyhlásenia“</a:t>
            </a:r>
          </a:p>
        </p:txBody>
      </p:sp>
      <p:sp>
        <p:nvSpPr>
          <p:cNvPr id="16" name="Pruhovaná šípka vpravo 15"/>
          <p:cNvSpPr/>
          <p:nvPr/>
        </p:nvSpPr>
        <p:spPr>
          <a:xfrm>
            <a:off x="5721927" y="2784251"/>
            <a:ext cx="748146" cy="706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Zaoblený obdĺžnik 16"/>
          <p:cNvSpPr/>
          <p:nvPr/>
        </p:nvSpPr>
        <p:spPr>
          <a:xfrm>
            <a:off x="453449" y="918707"/>
            <a:ext cx="1801092" cy="534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dirty="0" smtClean="0"/>
              <a:t>dochádzka</a:t>
            </a:r>
            <a:endParaRPr lang="sk-SK" sz="2400" dirty="0"/>
          </a:p>
        </p:txBody>
      </p:sp>
      <p:sp>
        <p:nvSpPr>
          <p:cNvPr id="18" name="Zaoblený obdĺžnik 17"/>
          <p:cNvSpPr/>
          <p:nvPr/>
        </p:nvSpPr>
        <p:spPr>
          <a:xfrm>
            <a:off x="3056662" y="918707"/>
            <a:ext cx="2334492" cy="534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dirty="0"/>
              <a:t>výplatná </a:t>
            </a:r>
            <a:r>
              <a:rPr lang="sk-SK" sz="2400" dirty="0" smtClean="0"/>
              <a:t>páska</a:t>
            </a:r>
            <a:endParaRPr lang="sk-SK" sz="2400" dirty="0"/>
          </a:p>
        </p:txBody>
      </p:sp>
      <p:sp>
        <p:nvSpPr>
          <p:cNvPr id="19" name="Zaoblený obdĺžnik 18"/>
          <p:cNvSpPr/>
          <p:nvPr/>
        </p:nvSpPr>
        <p:spPr>
          <a:xfrm>
            <a:off x="6151711" y="931340"/>
            <a:ext cx="2334492" cy="5215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dirty="0"/>
              <a:t>bankový </a:t>
            </a:r>
            <a:r>
              <a:rPr lang="sk-SK" sz="2400" dirty="0" smtClean="0"/>
              <a:t>výpis</a:t>
            </a:r>
            <a:endParaRPr lang="sk-SK" sz="2400" dirty="0"/>
          </a:p>
        </p:txBody>
      </p:sp>
      <p:sp>
        <p:nvSpPr>
          <p:cNvPr id="20" name="BlokTextu 19"/>
          <p:cNvSpPr txBox="1"/>
          <p:nvPr/>
        </p:nvSpPr>
        <p:spPr>
          <a:xfrm>
            <a:off x="2406940" y="2398147"/>
            <a:ext cx="1375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  <a:latin typeface="Arial Nova" panose="020B0504020202020204" pitchFamily="34" charset="0"/>
              </a:rPr>
              <a:t>Teraz</a:t>
            </a:r>
            <a:endParaRPr lang="sk-SK" sz="2000" b="1" dirty="0">
              <a:solidFill>
                <a:srgbClr val="C00000"/>
              </a:solidFill>
              <a:latin typeface="Arial Nova" panose="020B0504020202020204" pitchFamily="34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8306454" y="2327268"/>
            <a:ext cx="241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  <a:latin typeface="Arial Nova" panose="020B0504020202020204" pitchFamily="34" charset="0"/>
              </a:rPr>
              <a:t>Od 1. 3. 2021</a:t>
            </a:r>
            <a:endParaRPr lang="sk-SK" sz="2000" b="1" dirty="0">
              <a:solidFill>
                <a:srgbClr val="C00000"/>
              </a:solidFill>
              <a:latin typeface="Arial Nova" panose="020B0504020202020204" pitchFamily="34" charset="0"/>
            </a:endParaRPr>
          </a:p>
        </p:txBody>
      </p:sp>
      <p:sp>
        <p:nvSpPr>
          <p:cNvPr id="22" name="Pruhovaná šípka vpravo 21"/>
          <p:cNvSpPr/>
          <p:nvPr/>
        </p:nvSpPr>
        <p:spPr>
          <a:xfrm>
            <a:off x="5747909" y="4257451"/>
            <a:ext cx="748146" cy="706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909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8" y="5851265"/>
            <a:ext cx="12192000" cy="99225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</p:pic>
      <p:sp>
        <p:nvSpPr>
          <p:cNvPr id="3" name="AutoShape 2" descr="Obrázkové výsledky pre: Team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" name="AutoShape 4" descr="Obrázkové výsledky pre: Team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Zaoblený obdĺžnik 6"/>
          <p:cNvSpPr/>
          <p:nvPr/>
        </p:nvSpPr>
        <p:spPr>
          <a:xfrm>
            <a:off x="460375" y="121990"/>
            <a:ext cx="11338795" cy="6493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3200" b="1" dirty="0"/>
              <a:t>Doklady </a:t>
            </a:r>
            <a:r>
              <a:rPr lang="sk-SK" sz="3200" b="1" dirty="0" smtClean="0"/>
              <a:t>na refundáciu </a:t>
            </a:r>
            <a:r>
              <a:rPr lang="sk-SK" sz="3200" b="1" dirty="0"/>
              <a:t>mzdy predkladané </a:t>
            </a:r>
            <a:r>
              <a:rPr lang="sk-SK" sz="3200" b="1" u="sng" dirty="0" smtClean="0"/>
              <a:t>štvrťročne</a:t>
            </a:r>
            <a:r>
              <a:rPr lang="sk-SK" sz="3200" b="1" dirty="0" smtClean="0"/>
              <a:t> </a:t>
            </a:r>
            <a:endParaRPr lang="sk-SK" sz="3200" dirty="0"/>
          </a:p>
        </p:txBody>
      </p:sp>
      <p:sp>
        <p:nvSpPr>
          <p:cNvPr id="14" name="Zaoblený obdĺžnik 13"/>
          <p:cNvSpPr/>
          <p:nvPr/>
        </p:nvSpPr>
        <p:spPr>
          <a:xfrm>
            <a:off x="474231" y="1895581"/>
            <a:ext cx="5282334" cy="395568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/>
              <a:t>Štvrťročná správa o činnosti</a:t>
            </a:r>
          </a:p>
          <a:p>
            <a:r>
              <a:rPr lang="sk-SK" sz="2000" dirty="0"/>
              <a:t>- V správe je potrebné opisne (súvislým textom) uvádzať konkrétne činnosti a aktivity realizované v danom štvrťroku vyplývajúce z Vašej pracovnej náplne a Plánu práce školy, pri dodržaní ochrany osobných údajov (GDPR) v rozsahu minimálne 2 A4 súvislého textu</a:t>
            </a:r>
          </a:p>
          <a:p>
            <a:r>
              <a:rPr lang="sk-SK" sz="2000" dirty="0"/>
              <a:t>- V prípade návštevy v rodine je potrebné vypísať správu o návšteve v rodine a dať podpísať prezenčnú </a:t>
            </a:r>
            <a:r>
              <a:rPr lang="sk-SK" sz="2000" dirty="0" smtClean="0"/>
              <a:t>listinu</a:t>
            </a:r>
            <a:endParaRPr lang="sk-SK" sz="2000" dirty="0"/>
          </a:p>
        </p:txBody>
      </p:sp>
      <p:sp>
        <p:nvSpPr>
          <p:cNvPr id="15" name="Zaoblený obdĺžnik 14"/>
          <p:cNvSpPr/>
          <p:nvPr/>
        </p:nvSpPr>
        <p:spPr>
          <a:xfrm>
            <a:off x="6516837" y="1895581"/>
            <a:ext cx="5282334" cy="3980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/>
              <a:t>Štvrťročná správa o </a:t>
            </a:r>
            <a:r>
              <a:rPr lang="sk-SK" sz="2400" b="1" dirty="0" smtClean="0"/>
              <a:t>činnosti</a:t>
            </a:r>
          </a:p>
          <a:p>
            <a:r>
              <a:rPr lang="sk-SK" sz="2000" dirty="0" smtClean="0"/>
              <a:t>Predkladaná správa </a:t>
            </a:r>
            <a:r>
              <a:rPr lang="sk-SK" sz="2000" u="sng" dirty="0" smtClean="0"/>
              <a:t>nemá predpísaný rozsah</a:t>
            </a:r>
            <a:r>
              <a:rPr lang="sk-SK" sz="2000" dirty="0" smtClean="0"/>
              <a:t>,  musí byť v súlade </a:t>
            </a:r>
            <a:r>
              <a:rPr lang="sk-SK" sz="2000" u="sng" dirty="0" smtClean="0"/>
              <a:t>s </a:t>
            </a:r>
            <a:r>
              <a:rPr lang="sk-SK" sz="2000" i="1" u="sng" dirty="0" smtClean="0"/>
              <a:t>usmernením </a:t>
            </a:r>
            <a:r>
              <a:rPr lang="sk-SK" sz="2000" i="1" dirty="0" err="1" smtClean="0"/>
              <a:t>MŠVVaŠ</a:t>
            </a:r>
            <a:r>
              <a:rPr lang="sk-SK" sz="2000" i="1" dirty="0" smtClean="0"/>
              <a:t> SR pre </a:t>
            </a:r>
            <a:r>
              <a:rPr lang="sk-SK" sz="2000" i="1" dirty="0"/>
              <a:t>prijímateľov na predkladanie Štvrťročnej správy o činnosti v rámci štandardnej stupnice jednotkových nákladov pre pracovné pozície </a:t>
            </a:r>
            <a:r>
              <a:rPr lang="sk-SK" sz="2000" i="1" dirty="0" smtClean="0"/>
              <a:t>- pedagogický </a:t>
            </a:r>
            <a:r>
              <a:rPr lang="sk-SK" sz="2000" i="1" dirty="0"/>
              <a:t>asistent, </a:t>
            </a:r>
            <a:r>
              <a:rPr lang="sk-SK" sz="2000" i="1" dirty="0" err="1"/>
              <a:t>inkluzívny</a:t>
            </a:r>
            <a:r>
              <a:rPr lang="sk-SK" sz="2000" i="1" dirty="0"/>
              <a:t> tím a asistent učiteľa pre deti a žiakov so zdravotným </a:t>
            </a:r>
            <a:r>
              <a:rPr lang="sk-SK" sz="2000" i="1" dirty="0" smtClean="0"/>
              <a:t>znevýhodnením</a:t>
            </a:r>
            <a:endParaRPr lang="sk-SK" sz="2000" dirty="0" smtClean="0"/>
          </a:p>
        </p:txBody>
      </p:sp>
      <p:sp>
        <p:nvSpPr>
          <p:cNvPr id="16" name="Pruhovaná šípka vpravo 15"/>
          <p:cNvSpPr/>
          <p:nvPr/>
        </p:nvSpPr>
        <p:spPr>
          <a:xfrm>
            <a:off x="5756565" y="3574473"/>
            <a:ext cx="748146" cy="706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7" name="Zaoblený obdĺžnik 16"/>
          <p:cNvSpPr/>
          <p:nvPr/>
        </p:nvSpPr>
        <p:spPr>
          <a:xfrm>
            <a:off x="922241" y="977055"/>
            <a:ext cx="4596534" cy="712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dirty="0"/>
              <a:t>Štvrťročný výkaz o práci v </a:t>
            </a:r>
            <a:r>
              <a:rPr lang="sk-SK" sz="2400" dirty="0" smtClean="0"/>
              <a:t>školstve</a:t>
            </a:r>
          </a:p>
          <a:p>
            <a:pPr lvl="0" algn="ctr"/>
            <a:r>
              <a:rPr lang="sk-SK" sz="2400" dirty="0" smtClean="0"/>
              <a:t> </a:t>
            </a:r>
            <a:r>
              <a:rPr lang="sk-SK" sz="2400" dirty="0"/>
              <a:t>„</a:t>
            </a:r>
            <a:r>
              <a:rPr lang="sk-SK" sz="2400" dirty="0" err="1"/>
              <a:t>Škol</a:t>
            </a:r>
            <a:r>
              <a:rPr lang="sk-SK" sz="2400" dirty="0"/>
              <a:t> (MŠVVaŠ SR) 1-04“</a:t>
            </a:r>
          </a:p>
        </p:txBody>
      </p:sp>
      <p:sp>
        <p:nvSpPr>
          <p:cNvPr id="19" name="Zaoblený obdĺžnik 18"/>
          <p:cNvSpPr/>
          <p:nvPr/>
        </p:nvSpPr>
        <p:spPr>
          <a:xfrm>
            <a:off x="6909860" y="977055"/>
            <a:ext cx="4296642" cy="7127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dirty="0"/>
              <a:t>Štvrťročná správa o činnosti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6130638" y="5876531"/>
            <a:ext cx="5050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/>
              <a:t>link</a:t>
            </a:r>
            <a:r>
              <a:rPr lang="sk-SK" dirty="0"/>
              <a:t>: </a:t>
            </a:r>
            <a:r>
              <a:rPr lang="sk-SK" b="1" u="sng" dirty="0">
                <a:hlinkClick r:id="rId3"/>
              </a:rPr>
              <a:t>https://www.minedu.sk/usmernenie-pre-prijimatelov-k-predkladaniu-stvrtrocnej-spravy-o-cinnosti/</a:t>
            </a:r>
            <a:endParaRPr lang="sk-SK" b="1" dirty="0"/>
          </a:p>
        </p:txBody>
      </p:sp>
      <p:sp>
        <p:nvSpPr>
          <p:cNvPr id="13" name="BlokTextu 12"/>
          <p:cNvSpPr txBox="1"/>
          <p:nvPr/>
        </p:nvSpPr>
        <p:spPr>
          <a:xfrm>
            <a:off x="2532833" y="1924385"/>
            <a:ext cx="13753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  <a:latin typeface="Arial Nova" panose="020B0504020202020204" pitchFamily="34" charset="0"/>
              </a:rPr>
              <a:t>Teraz</a:t>
            </a:r>
            <a:endParaRPr lang="sk-SK" sz="2000" b="1" dirty="0">
              <a:solidFill>
                <a:srgbClr val="C00000"/>
              </a:solidFill>
              <a:latin typeface="Arial Nova" panose="020B0504020202020204" pitchFamily="34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8402317" y="1924385"/>
            <a:ext cx="241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C00000"/>
                </a:solidFill>
                <a:latin typeface="Arial Nova" panose="020B0504020202020204" pitchFamily="34" charset="0"/>
              </a:rPr>
              <a:t>Od 1. 3. 2021</a:t>
            </a:r>
            <a:endParaRPr lang="sk-SK" sz="2000" b="1" dirty="0">
              <a:solidFill>
                <a:srgbClr val="C00000"/>
              </a:solidFill>
              <a:latin typeface="Arial Nova" panose="020B0504020202020204" pitchFamily="34" charset="0"/>
            </a:endParaRPr>
          </a:p>
        </p:txBody>
      </p:sp>
      <p:sp>
        <p:nvSpPr>
          <p:cNvPr id="20" name="Pruhovaná šípka vpravo 19"/>
          <p:cNvSpPr/>
          <p:nvPr/>
        </p:nvSpPr>
        <p:spPr>
          <a:xfrm rot="5400000">
            <a:off x="8783931" y="5226063"/>
            <a:ext cx="748146" cy="7065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28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3898"/>
            <a:ext cx="12192000" cy="992258"/>
          </a:xfrm>
          <a:prstGeom prst="rect">
            <a:avLst/>
          </a:prstGeom>
        </p:spPr>
      </p:pic>
      <p:sp>
        <p:nvSpPr>
          <p:cNvPr id="3" name="AutoShape 2" descr="Obrázkové výsledky pre: Team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" name="AutoShape 4" descr="Obrázkové výsledky pre: Team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Zaoblený obdĺžnik 6"/>
          <p:cNvSpPr/>
          <p:nvPr/>
        </p:nvSpPr>
        <p:spPr>
          <a:xfrm>
            <a:off x="307975" y="121990"/>
            <a:ext cx="11324940" cy="6493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3200" b="1" dirty="0"/>
              <a:t>Doklady </a:t>
            </a:r>
            <a:r>
              <a:rPr lang="sk-SK" sz="3200" b="1" dirty="0" smtClean="0"/>
              <a:t>predkladané </a:t>
            </a:r>
            <a:r>
              <a:rPr lang="sk-SK" sz="3200" b="1" dirty="0"/>
              <a:t>raz ročne a pri akejkoľvek zmene </a:t>
            </a:r>
          </a:p>
        </p:txBody>
      </p:sp>
      <p:sp>
        <p:nvSpPr>
          <p:cNvPr id="17" name="Zaoblený obdĺžnik 16"/>
          <p:cNvSpPr/>
          <p:nvPr/>
        </p:nvSpPr>
        <p:spPr>
          <a:xfrm>
            <a:off x="876013" y="977054"/>
            <a:ext cx="4596534" cy="1537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dirty="0" smtClean="0"/>
              <a:t>Čestné vyhlásenie </a:t>
            </a:r>
            <a:r>
              <a:rPr lang="sk-SK" sz="2400" dirty="0"/>
              <a:t>štatutára/riaditeľa školy o celkovom počte žiakov v ZŠ, SŠ; o počte detí v MŠ/počte tried v </a:t>
            </a:r>
            <a:r>
              <a:rPr lang="sk-SK" sz="2400" dirty="0" smtClean="0"/>
              <a:t>MŠ</a:t>
            </a:r>
            <a:endParaRPr lang="sk-SK" sz="2400" dirty="0"/>
          </a:p>
        </p:txBody>
      </p:sp>
      <p:sp>
        <p:nvSpPr>
          <p:cNvPr id="19" name="Zaoblený obdĺžnik 18"/>
          <p:cNvSpPr/>
          <p:nvPr/>
        </p:nvSpPr>
        <p:spPr>
          <a:xfrm>
            <a:off x="6879074" y="977054"/>
            <a:ext cx="4596534" cy="1026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2400" b="1" dirty="0" smtClean="0"/>
              <a:t>Zoznam </a:t>
            </a:r>
            <a:r>
              <a:rPr lang="pl-PL" sz="2400" b="1" dirty="0"/>
              <a:t>zamestnancov NP PoP </a:t>
            </a:r>
            <a:endParaRPr lang="pl-PL" sz="2400" b="1" dirty="0" smtClean="0"/>
          </a:p>
          <a:p>
            <a:pPr lvl="0" algn="ctr"/>
            <a:r>
              <a:rPr lang="pl-PL" sz="2400" b="1" dirty="0" smtClean="0"/>
              <a:t>a </a:t>
            </a:r>
            <a:r>
              <a:rPr lang="pl-PL" sz="2400" b="1" dirty="0"/>
              <a:t>NP PoP II </a:t>
            </a:r>
            <a:r>
              <a:rPr lang="pl-PL" sz="2400" dirty="0"/>
              <a:t>v MŠ, ZŠ, SŠ</a:t>
            </a:r>
            <a:endParaRPr lang="sk-SK" sz="2400" dirty="0"/>
          </a:p>
        </p:txBody>
      </p:sp>
      <p:sp>
        <p:nvSpPr>
          <p:cNvPr id="12" name="Zaoblený obdĺžnik 11"/>
          <p:cNvSpPr/>
          <p:nvPr/>
        </p:nvSpPr>
        <p:spPr>
          <a:xfrm>
            <a:off x="876013" y="2801906"/>
            <a:ext cx="4596534" cy="1537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dirty="0" smtClean="0"/>
              <a:t>Zoznam </a:t>
            </a:r>
            <a:r>
              <a:rPr lang="sk-SK" sz="2400" b="1" dirty="0"/>
              <a:t>detí/žiakov so zdravotným znevýhodnením</a:t>
            </a:r>
            <a:r>
              <a:rPr lang="sk-SK" sz="2400" dirty="0"/>
              <a:t>, ktorým asistenti učiteľa poskytujú intervenciu</a:t>
            </a:r>
          </a:p>
        </p:txBody>
      </p:sp>
      <p:sp>
        <p:nvSpPr>
          <p:cNvPr id="13" name="Zaoblený obdĺžnik 12"/>
          <p:cNvSpPr/>
          <p:nvPr/>
        </p:nvSpPr>
        <p:spPr>
          <a:xfrm>
            <a:off x="6879074" y="2396206"/>
            <a:ext cx="4596534" cy="1537545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err="1"/>
              <a:t>Eduzber</a:t>
            </a:r>
            <a:r>
              <a:rPr lang="sk-SK" sz="2400" dirty="0"/>
              <a:t> za školský rok k 30.09. príslušného kalendárneho roka, </a:t>
            </a:r>
            <a:endParaRPr lang="sk-SK" sz="2400" dirty="0" smtClean="0"/>
          </a:p>
          <a:p>
            <a:pPr algn="ctr"/>
            <a:r>
              <a:rPr lang="sk-SK" sz="2400" dirty="0" smtClean="0"/>
              <a:t>v </a:t>
            </a:r>
            <a:r>
              <a:rPr lang="sk-SK" sz="2400" dirty="0"/>
              <a:t>prípade MŠ Výkaz o materskej škole / </a:t>
            </a:r>
            <a:r>
              <a:rPr lang="sk-SK" sz="2400" dirty="0" err="1"/>
              <a:t>Škol</a:t>
            </a:r>
            <a:r>
              <a:rPr lang="sk-SK" sz="2400" dirty="0"/>
              <a:t> (MŠVVŠ SR) 1- 01 MŠ</a:t>
            </a:r>
          </a:p>
        </p:txBody>
      </p:sp>
      <p:sp>
        <p:nvSpPr>
          <p:cNvPr id="18" name="Zaoblený obdĺžnik 17"/>
          <p:cNvSpPr/>
          <p:nvPr/>
        </p:nvSpPr>
        <p:spPr>
          <a:xfrm>
            <a:off x="876013" y="4626758"/>
            <a:ext cx="4596534" cy="1237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dirty="0"/>
              <a:t>Čestné vyhlásenie o vyberaní školného</a:t>
            </a:r>
            <a:r>
              <a:rPr lang="sk-SK" sz="2400" dirty="0"/>
              <a:t> a o jeho výške v prípade súkromných škôl </a:t>
            </a:r>
          </a:p>
        </p:txBody>
      </p:sp>
      <p:sp>
        <p:nvSpPr>
          <p:cNvPr id="20" name="Zaoblený obdĺžnik 19"/>
          <p:cNvSpPr/>
          <p:nvPr/>
        </p:nvSpPr>
        <p:spPr>
          <a:xfrm>
            <a:off x="6879074" y="4326353"/>
            <a:ext cx="4596534" cy="1537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k-SK" sz="2400" b="1" dirty="0" smtClean="0"/>
              <a:t>Odporúčanie </a:t>
            </a:r>
            <a:r>
              <a:rPr lang="sk-SK" sz="2400" b="1" dirty="0"/>
              <a:t>CŠPP alebo </a:t>
            </a:r>
            <a:r>
              <a:rPr lang="sk-SK" sz="2400" b="1" dirty="0" err="1"/>
              <a:t>CPPPaP</a:t>
            </a:r>
            <a:r>
              <a:rPr lang="sk-SK" sz="2400" b="1" dirty="0"/>
              <a:t> </a:t>
            </a:r>
            <a:r>
              <a:rPr lang="sk-SK" sz="2400" dirty="0"/>
              <a:t>pre žiakov so zdravotným znevýhodnením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114799" y="5934670"/>
            <a:ext cx="7103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u="sng" dirty="0">
                <a:solidFill>
                  <a:srgbClr val="0033CC"/>
                </a:solidFill>
              </a:rPr>
              <a:t>Doklady </a:t>
            </a:r>
            <a:r>
              <a:rPr lang="sk-SK" b="1" u="sng" dirty="0" smtClean="0">
                <a:solidFill>
                  <a:srgbClr val="0033CC"/>
                </a:solidFill>
              </a:rPr>
              <a:t>môžu byť predkladané </a:t>
            </a:r>
            <a:r>
              <a:rPr lang="sk-SK" b="1" u="sng" dirty="0" smtClean="0">
                <a:solidFill>
                  <a:srgbClr val="0033CC"/>
                </a:solidFill>
              </a:rPr>
              <a:t> aj elektronicky </a:t>
            </a:r>
            <a:r>
              <a:rPr lang="sk-SK" b="1" u="sng" dirty="0" smtClean="0">
                <a:solidFill>
                  <a:srgbClr val="0033CC"/>
                </a:solidFill>
              </a:rPr>
              <a:t>(</a:t>
            </a:r>
            <a:r>
              <a:rPr lang="sk-SK" b="1" u="sng" dirty="0">
                <a:solidFill>
                  <a:srgbClr val="002060"/>
                </a:solidFill>
              </a:rPr>
              <a:t>správnosť </a:t>
            </a:r>
            <a:r>
              <a:rPr lang="sk-SK" b="1" u="sng" dirty="0" smtClean="0">
                <a:solidFill>
                  <a:srgbClr val="002060"/>
                </a:solidFill>
              </a:rPr>
              <a:t>predkladaných dokladov </a:t>
            </a:r>
            <a:r>
              <a:rPr lang="sk-SK" b="1" u="sng" dirty="0" smtClean="0">
                <a:solidFill>
                  <a:srgbClr val="0033CC"/>
                </a:solidFill>
              </a:rPr>
              <a:t>je deklarovaná v rámci jedného </a:t>
            </a:r>
            <a:r>
              <a:rPr lang="sk-SK" b="1" u="sng" dirty="0" smtClean="0">
                <a:solidFill>
                  <a:srgbClr val="002060"/>
                </a:solidFill>
              </a:rPr>
              <a:t>čestného vyhlásenia</a:t>
            </a:r>
            <a:r>
              <a:rPr lang="sk-SK" b="1" u="sng" dirty="0" smtClean="0">
                <a:solidFill>
                  <a:srgbClr val="0033CC"/>
                </a:solidFill>
              </a:rPr>
              <a:t> - písm. c) a e) manuálu)</a:t>
            </a:r>
            <a:endParaRPr lang="sk-SK" b="1" u="sng" dirty="0">
              <a:solidFill>
                <a:srgbClr val="0033CC"/>
              </a:solidFill>
            </a:endParaRPr>
          </a:p>
        </p:txBody>
      </p:sp>
      <p:cxnSp>
        <p:nvCxnSpPr>
          <p:cNvPr id="8" name="Rovná spojovacia šípka 7"/>
          <p:cNvCxnSpPr>
            <a:stCxn id="17" idx="3"/>
          </p:cNvCxnSpPr>
          <p:nvPr/>
        </p:nvCxnSpPr>
        <p:spPr>
          <a:xfrm>
            <a:off x="5472547" y="1745827"/>
            <a:ext cx="705229" cy="42910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>
            <a:stCxn id="19" idx="1"/>
          </p:cNvCxnSpPr>
          <p:nvPr/>
        </p:nvCxnSpPr>
        <p:spPr>
          <a:xfrm flipH="1">
            <a:off x="6177776" y="1490329"/>
            <a:ext cx="701298" cy="45465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>
            <a:stCxn id="12" idx="3"/>
          </p:cNvCxnSpPr>
          <p:nvPr/>
        </p:nvCxnSpPr>
        <p:spPr>
          <a:xfrm>
            <a:off x="5472547" y="3570679"/>
            <a:ext cx="705229" cy="24661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>
            <a:stCxn id="13" idx="1"/>
          </p:cNvCxnSpPr>
          <p:nvPr/>
        </p:nvCxnSpPr>
        <p:spPr>
          <a:xfrm flipH="1">
            <a:off x="6177776" y="3164979"/>
            <a:ext cx="701298" cy="2871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ovacia šípka 22"/>
          <p:cNvCxnSpPr>
            <a:stCxn id="18" idx="3"/>
          </p:cNvCxnSpPr>
          <p:nvPr/>
        </p:nvCxnSpPr>
        <p:spPr>
          <a:xfrm>
            <a:off x="5472547" y="5245328"/>
            <a:ext cx="705229" cy="7915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ovná spojovacia šípka 24"/>
          <p:cNvCxnSpPr>
            <a:stCxn id="20" idx="1"/>
          </p:cNvCxnSpPr>
          <p:nvPr/>
        </p:nvCxnSpPr>
        <p:spPr>
          <a:xfrm flipH="1">
            <a:off x="6177776" y="5095126"/>
            <a:ext cx="701298" cy="941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41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3898"/>
            <a:ext cx="12192000" cy="992258"/>
          </a:xfrm>
          <a:prstGeom prst="rect">
            <a:avLst/>
          </a:prstGeom>
        </p:spPr>
      </p:pic>
      <p:sp>
        <p:nvSpPr>
          <p:cNvPr id="3" name="AutoShape 2" descr="Obrázkové výsledky pre: Team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4" name="AutoShape 4" descr="Obrázkové výsledky pre: Team 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Zaoblený obdĺžnik 6"/>
          <p:cNvSpPr/>
          <p:nvPr/>
        </p:nvSpPr>
        <p:spPr>
          <a:xfrm>
            <a:off x="433530" y="1371601"/>
            <a:ext cx="11324940" cy="2877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sk-SK" sz="2800" b="1" dirty="0" smtClean="0">
              <a:latin typeface="Arial Nova"/>
            </a:endParaRPr>
          </a:p>
          <a:p>
            <a:pPr lvl="0" algn="ctr"/>
            <a:r>
              <a:rPr lang="sk-SK" sz="2800" b="1" dirty="0" smtClean="0">
                <a:latin typeface="Arial Nova"/>
              </a:rPr>
              <a:t>Ďakujeme za pozornosť.</a:t>
            </a:r>
          </a:p>
          <a:p>
            <a:pPr lvl="0" algn="ctr"/>
            <a:r>
              <a:rPr lang="sk-SK" sz="2800" b="1" dirty="0" err="1" smtClean="0">
                <a:latin typeface="Arial Nova"/>
                <a:hlinkClick r:id="rId3"/>
              </a:rPr>
              <a:t>www.mpc-edu.sk</a:t>
            </a:r>
            <a:r>
              <a:rPr lang="sk-SK" sz="2800" b="1" dirty="0" smtClean="0">
                <a:latin typeface="Arial Nova"/>
              </a:rPr>
              <a:t> </a:t>
            </a:r>
          </a:p>
          <a:p>
            <a:pPr lvl="0" algn="ctr"/>
            <a:endParaRPr lang="sk-SK" sz="2800" b="1" dirty="0">
              <a:latin typeface="Arial Nova"/>
            </a:endParaRPr>
          </a:p>
          <a:p>
            <a:pPr lvl="0" algn="ctr"/>
            <a:r>
              <a:rPr lang="sk-SK" sz="2800" b="1" dirty="0">
                <a:latin typeface="Arial Nova"/>
                <a:hlinkClick r:id="rId4"/>
              </a:rPr>
              <a:t>https://</a:t>
            </a:r>
            <a:r>
              <a:rPr lang="sk-SK" sz="2800" b="1" dirty="0" smtClean="0">
                <a:latin typeface="Arial Nova"/>
                <a:hlinkClick r:id="rId4"/>
              </a:rPr>
              <a:t>mpc-edu.sk/sk/pop1</a:t>
            </a:r>
          </a:p>
          <a:p>
            <a:pPr lvl="0" algn="ctr"/>
            <a:r>
              <a:rPr lang="sk-SK" sz="2800" b="1" dirty="0" smtClean="0">
                <a:latin typeface="Arial Nova"/>
                <a:hlinkClick r:id="rId4"/>
              </a:rPr>
              <a:t>https</a:t>
            </a:r>
            <a:r>
              <a:rPr lang="sk-SK" sz="2800" b="1" dirty="0">
                <a:latin typeface="Arial Nova"/>
                <a:hlinkClick r:id="rId4"/>
              </a:rPr>
              <a:t>://</a:t>
            </a:r>
            <a:r>
              <a:rPr lang="sk-SK" sz="2800" b="1" dirty="0" smtClean="0">
                <a:latin typeface="Arial Nova"/>
                <a:hlinkClick r:id="rId4"/>
              </a:rPr>
              <a:t>mpc-edu.sk/sk/pop2</a:t>
            </a:r>
            <a:r>
              <a:rPr lang="sk-SK" sz="2800" b="1" dirty="0" smtClean="0">
                <a:latin typeface="Arial Nova"/>
              </a:rPr>
              <a:t> </a:t>
            </a:r>
            <a:endParaRPr lang="sk-SK" sz="2800" b="1" dirty="0">
              <a:latin typeface="Arial Nova"/>
            </a:endParaRPr>
          </a:p>
          <a:p>
            <a:pPr lvl="0" algn="ctr"/>
            <a:endParaRPr lang="sk-SK" sz="2800" b="1" dirty="0">
              <a:latin typeface="Arial Nova"/>
            </a:endParaRPr>
          </a:p>
        </p:txBody>
      </p:sp>
    </p:spTree>
    <p:extLst>
      <p:ext uri="{BB962C8B-B14F-4D97-AF65-F5344CB8AC3E}">
        <p14:creationId xmlns:p14="http://schemas.microsoft.com/office/powerpoint/2010/main" val="312805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402</Words>
  <Application>Microsoft Office PowerPoint</Application>
  <PresentationFormat>Vlastná</PresentationFormat>
  <Paragraphs>78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MPC - PoP a PoPII</dc:creator>
  <cp:lastModifiedBy>Rychnavská</cp:lastModifiedBy>
  <cp:revision>70</cp:revision>
  <dcterms:created xsi:type="dcterms:W3CDTF">2020-03-05T07:58:02Z</dcterms:created>
  <dcterms:modified xsi:type="dcterms:W3CDTF">2021-02-24T17:12:17Z</dcterms:modified>
</cp:coreProperties>
</file>