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12. 4. 2019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4242506" cy="282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057" y="3140968"/>
            <a:ext cx="3079229" cy="3079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937363" y="3573016"/>
            <a:ext cx="7772400" cy="1470025"/>
          </a:xfrm>
        </p:spPr>
        <p:txBody>
          <a:bodyPr>
            <a:noAutofit/>
          </a:bodyPr>
          <a:lstStyle/>
          <a:p>
            <a:r>
              <a:rPr lang="sk-SK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BINGO</a:t>
            </a:r>
            <a:endParaRPr lang="sk-SK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64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9.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9"/>
            </a:pPr>
            <a:r>
              <a:rPr lang="sk-SK" sz="4400" dirty="0" smtClean="0"/>
              <a:t>Napíšte </a:t>
            </a:r>
            <a:r>
              <a:rPr lang="sk-SK" sz="4400" dirty="0"/>
              <a:t>meno súčasného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splnomocnenca </a:t>
            </a:r>
            <a:r>
              <a:rPr lang="sk-SK" sz="4400" dirty="0"/>
              <a:t>Vlády SR pre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rómske </a:t>
            </a:r>
            <a:r>
              <a:rPr lang="sk-SK" sz="4400" dirty="0"/>
              <a:t>komunity</a:t>
            </a:r>
            <a:r>
              <a:rPr lang="sk-SK" sz="4400" dirty="0" smtClean="0"/>
              <a:t>.</a:t>
            </a:r>
          </a:p>
          <a:p>
            <a:pPr marL="0" indent="0">
              <a:buNone/>
            </a:pPr>
            <a:endParaRPr lang="sk-SK" sz="4400" dirty="0"/>
          </a:p>
          <a:p>
            <a:pPr marL="0" indent="0">
              <a:buNone/>
            </a:pPr>
            <a:r>
              <a:rPr lang="sk-SK" sz="4400" dirty="0" smtClean="0"/>
              <a:t>    </a:t>
            </a:r>
            <a:r>
              <a:rPr lang="sk-SK" sz="4400" b="1" dirty="0" smtClean="0">
                <a:solidFill>
                  <a:srgbClr val="FF0000"/>
                </a:solidFill>
              </a:rPr>
              <a:t>Ábel </a:t>
            </a:r>
            <a:r>
              <a:rPr lang="sk-SK" sz="4400" b="1" dirty="0" err="1" smtClean="0">
                <a:solidFill>
                  <a:srgbClr val="FF0000"/>
                </a:solidFill>
              </a:rPr>
              <a:t>Ravasz</a:t>
            </a: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155129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10.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indent="-742950">
              <a:buAutoNum type="arabicPeriod" startAt="10"/>
            </a:pPr>
            <a:r>
              <a:rPr lang="sk-SK" sz="4400" dirty="0" smtClean="0"/>
              <a:t>Napíšte tri </a:t>
            </a:r>
            <a:r>
              <a:rPr lang="sk-SK" sz="4400" dirty="0"/>
              <a:t>mená známych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rómskych </a:t>
            </a:r>
            <a:r>
              <a:rPr lang="sk-SK" sz="4400" dirty="0"/>
              <a:t>osobností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(</a:t>
            </a:r>
            <a:r>
              <a:rPr lang="sk-SK" sz="4400" dirty="0"/>
              <a:t>spisovateľov, </a:t>
            </a:r>
            <a:r>
              <a:rPr lang="sk-SK" sz="4400" dirty="0" smtClean="0"/>
              <a:t>aktivistov</a:t>
            </a:r>
            <a:r>
              <a:rPr lang="sk-SK" sz="4400" dirty="0"/>
              <a:t>, </a:t>
            </a:r>
            <a:r>
              <a:rPr lang="sk-SK" sz="4400" dirty="0" smtClean="0"/>
              <a:t> </a:t>
            </a:r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historikov</a:t>
            </a:r>
            <a:r>
              <a:rPr lang="sk-SK" sz="4400" dirty="0"/>
              <a:t>, kňazov, </a:t>
            </a:r>
            <a:r>
              <a:rPr lang="sk-SK" sz="4400" dirty="0" smtClean="0"/>
              <a:t>politikov...).</a:t>
            </a:r>
          </a:p>
          <a:p>
            <a:pPr marL="0" indent="0">
              <a:buNone/>
            </a:pPr>
            <a:r>
              <a:rPr lang="sk-SK" sz="4400" dirty="0" smtClean="0"/>
              <a:t>...............................</a:t>
            </a:r>
          </a:p>
          <a:p>
            <a:pPr marL="0" indent="0">
              <a:buNone/>
            </a:pPr>
            <a:r>
              <a:rPr lang="sk-SK" sz="4400" dirty="0" smtClean="0"/>
              <a:t>...............................</a:t>
            </a:r>
          </a:p>
          <a:p>
            <a:pPr marL="0" indent="0">
              <a:buNone/>
            </a:pPr>
            <a:r>
              <a:rPr lang="sk-SK" sz="4400" dirty="0" smtClean="0"/>
              <a:t>...............................                 </a:t>
            </a: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15522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11.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AutoNum type="arabicPeriod" startAt="11"/>
            </a:pPr>
            <a:r>
              <a:rPr lang="sk-SK" sz="4400" dirty="0" smtClean="0"/>
              <a:t>O </a:t>
            </a:r>
            <a:r>
              <a:rPr lang="sk-SK" sz="4400" dirty="0"/>
              <a:t>trvalé usadenie rómskeho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obyvateľstva </a:t>
            </a:r>
            <a:r>
              <a:rPr lang="sk-SK" sz="4400" dirty="0"/>
              <a:t>sa v 18. storočí </a:t>
            </a:r>
            <a:r>
              <a:rPr lang="sk-SK" sz="4400" dirty="0" smtClean="0"/>
              <a:t>  </a:t>
            </a:r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pokúsili </a:t>
            </a:r>
            <a:r>
              <a:rPr lang="sk-SK" sz="4400" dirty="0"/>
              <a:t>(výber z možností):</a:t>
            </a:r>
          </a:p>
          <a:p>
            <a:pPr marL="0" indent="0">
              <a:buNone/>
            </a:pPr>
            <a:r>
              <a:rPr lang="sk-SK" sz="4400" b="1" dirty="0">
                <a:solidFill>
                  <a:srgbClr val="FF0000"/>
                </a:solidFill>
              </a:rPr>
              <a:t>a)	Mária Terézia a jej syn Jozef II.</a:t>
            </a:r>
          </a:p>
          <a:p>
            <a:pPr marL="0" indent="0">
              <a:buNone/>
            </a:pPr>
            <a:r>
              <a:rPr lang="sk-SK" sz="4400" dirty="0"/>
              <a:t>b)	Mária Terézia</a:t>
            </a:r>
          </a:p>
          <a:p>
            <a:pPr marL="0" indent="0">
              <a:buNone/>
            </a:pPr>
            <a:r>
              <a:rPr lang="sk-SK" sz="4400" dirty="0"/>
              <a:t>c)	Jozef II</a:t>
            </a:r>
            <a:r>
              <a:rPr lang="sk-SK" sz="4400" dirty="0" smtClean="0"/>
              <a:t>.                              </a:t>
            </a:r>
            <a:endParaRPr lang="sk-SK" sz="44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45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12.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12"/>
            </a:pPr>
            <a:r>
              <a:rPr lang="sk-SK" sz="4400" dirty="0" smtClean="0"/>
              <a:t>Napíšte </a:t>
            </a:r>
            <a:r>
              <a:rPr lang="sk-SK" sz="4400" dirty="0"/>
              <a:t>aspoň jedno iné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označenie </a:t>
            </a:r>
            <a:r>
              <a:rPr lang="sk-SK" sz="4400" dirty="0"/>
              <a:t>Rómov</a:t>
            </a:r>
            <a:r>
              <a:rPr lang="sk-SK" sz="4400" dirty="0" smtClean="0"/>
              <a:t>.</a:t>
            </a:r>
          </a:p>
          <a:p>
            <a:pPr marL="0" indent="0">
              <a:buNone/>
            </a:pPr>
            <a:endParaRPr lang="sk-SK" sz="4400" dirty="0"/>
          </a:p>
          <a:p>
            <a:pPr marL="0" indent="0">
              <a:buNone/>
            </a:pPr>
            <a:r>
              <a:rPr lang="sk-SK" sz="4400" b="1" dirty="0" smtClean="0">
                <a:solidFill>
                  <a:srgbClr val="FF0000"/>
                </a:solidFill>
              </a:rPr>
              <a:t>Cigáni. </a:t>
            </a:r>
            <a:r>
              <a:rPr lang="sk-SK" sz="4400" b="1" dirty="0" err="1" smtClean="0">
                <a:solidFill>
                  <a:srgbClr val="FF0000"/>
                </a:solidFill>
              </a:rPr>
              <a:t>Zingari</a:t>
            </a:r>
            <a:r>
              <a:rPr lang="sk-SK" sz="4400" b="1" dirty="0" smtClean="0">
                <a:solidFill>
                  <a:srgbClr val="FF0000"/>
                </a:solidFill>
              </a:rPr>
              <a:t>. </a:t>
            </a:r>
            <a:r>
              <a:rPr lang="sk-SK" sz="4400" b="1" dirty="0" err="1" smtClean="0">
                <a:solidFill>
                  <a:srgbClr val="FF0000"/>
                </a:solidFill>
              </a:rPr>
              <a:t>Gitanos</a:t>
            </a:r>
            <a:r>
              <a:rPr lang="sk-SK" sz="4400" b="1" dirty="0" smtClean="0">
                <a:solidFill>
                  <a:srgbClr val="FF0000"/>
                </a:solidFill>
              </a:rPr>
              <a:t>. </a:t>
            </a:r>
            <a:r>
              <a:rPr lang="sk-SK" sz="4400" b="1" dirty="0" err="1" smtClean="0">
                <a:solidFill>
                  <a:srgbClr val="FF0000"/>
                </a:solidFill>
              </a:rPr>
              <a:t>Gypsies</a:t>
            </a:r>
            <a:endParaRPr lang="sk-SK" sz="4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4400" dirty="0">
                <a:solidFill>
                  <a:srgbClr val="FF0000"/>
                </a:solidFill>
              </a:rPr>
              <a:t> </a:t>
            </a:r>
            <a:r>
              <a:rPr lang="sk-SK" sz="4400" dirty="0" smtClean="0">
                <a:solidFill>
                  <a:srgbClr val="FF0000"/>
                </a:solidFill>
              </a:rPr>
              <a:t>                                                   </a:t>
            </a:r>
            <a:endParaRPr lang="sk-SK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1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13.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AutoNum type="arabicPeriod" startAt="13"/>
            </a:pPr>
            <a:r>
              <a:rPr lang="sk-SK" sz="4400" dirty="0" smtClean="0"/>
              <a:t>Prvý </a:t>
            </a:r>
            <a:r>
              <a:rPr lang="sk-SK" sz="4400" dirty="0"/>
              <a:t>kongres </a:t>
            </a:r>
            <a:r>
              <a:rPr lang="sk-SK" sz="4400" b="1" dirty="0"/>
              <a:t>Svetovej rómskej </a:t>
            </a:r>
            <a:endParaRPr lang="sk-SK" sz="4400" b="1" dirty="0" smtClean="0"/>
          </a:p>
          <a:p>
            <a:pPr marL="0" indent="0">
              <a:buNone/>
            </a:pPr>
            <a:r>
              <a:rPr lang="sk-SK" sz="4400" b="1" dirty="0"/>
              <a:t> </a:t>
            </a:r>
            <a:r>
              <a:rPr lang="sk-SK" sz="4400" b="1" dirty="0" smtClean="0"/>
              <a:t>     únie</a:t>
            </a:r>
            <a:r>
              <a:rPr lang="sk-SK" sz="4400" dirty="0" smtClean="0"/>
              <a:t> </a:t>
            </a:r>
            <a:r>
              <a:rPr lang="sk-SK" sz="4400" dirty="0"/>
              <a:t>sa konal v roku (výber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z možností</a:t>
            </a:r>
            <a:r>
              <a:rPr lang="sk-SK" sz="4400" dirty="0"/>
              <a:t>):</a:t>
            </a:r>
          </a:p>
          <a:p>
            <a:pPr marL="0" indent="0">
              <a:buNone/>
            </a:pPr>
            <a:r>
              <a:rPr lang="sk-SK" sz="4400" b="1" dirty="0">
                <a:solidFill>
                  <a:srgbClr val="FF0000"/>
                </a:solidFill>
              </a:rPr>
              <a:t>a)	1971 v Londýne</a:t>
            </a:r>
          </a:p>
          <a:p>
            <a:pPr marL="0" indent="0">
              <a:buNone/>
            </a:pPr>
            <a:r>
              <a:rPr lang="sk-SK" sz="4400" dirty="0"/>
              <a:t>b)	1991 v Londýne</a:t>
            </a:r>
          </a:p>
          <a:p>
            <a:pPr marL="0" indent="0">
              <a:buNone/>
            </a:pPr>
            <a:r>
              <a:rPr lang="sk-SK" sz="4400" dirty="0"/>
              <a:t>c)	1971 v </a:t>
            </a:r>
            <a:r>
              <a:rPr lang="sk-SK" sz="4400" dirty="0" smtClean="0"/>
              <a:t>Prahe                    </a:t>
            </a:r>
            <a:endParaRPr lang="sk-SK" sz="44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4068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14.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4000" dirty="0"/>
              <a:t>14</a:t>
            </a:r>
            <a:r>
              <a:rPr lang="sk-SK" sz="4000" dirty="0" smtClean="0"/>
              <a:t>. </a:t>
            </a:r>
            <a:r>
              <a:rPr lang="sk-SK" sz="4400" dirty="0" smtClean="0"/>
              <a:t>Kasta </a:t>
            </a:r>
            <a:r>
              <a:rPr lang="sk-SK" sz="4400" i="1" dirty="0" smtClean="0"/>
              <a:t>„brahmani“</a:t>
            </a:r>
            <a:r>
              <a:rPr lang="sk-SK" sz="4400" dirty="0" smtClean="0"/>
              <a:t> predstavuje </a:t>
            </a:r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vojakov. Je to pravda?</a:t>
            </a:r>
          </a:p>
          <a:p>
            <a:pPr marL="0" indent="0">
              <a:buNone/>
            </a:pPr>
            <a:endParaRPr lang="sk-SK" sz="4000" dirty="0"/>
          </a:p>
          <a:p>
            <a:pPr marL="0" indent="0">
              <a:buNone/>
            </a:pPr>
            <a:r>
              <a:rPr lang="sk-SK" sz="4000" dirty="0" smtClean="0"/>
              <a:t>                           áno – </a:t>
            </a:r>
            <a:r>
              <a:rPr lang="sk-SK" sz="4000" b="1" dirty="0" smtClean="0">
                <a:solidFill>
                  <a:srgbClr val="FF0000"/>
                </a:solidFill>
              </a:rPr>
              <a:t>nie</a:t>
            </a:r>
          </a:p>
          <a:p>
            <a:pPr marL="0" indent="0">
              <a:buNone/>
            </a:pPr>
            <a:endParaRPr lang="sk-SK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4000" dirty="0" smtClean="0">
                <a:solidFill>
                  <a:srgbClr val="FF0000"/>
                </a:solidFill>
              </a:rPr>
              <a:t>                                                       </a:t>
            </a:r>
            <a:endParaRPr lang="sk-SK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58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15.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4000" dirty="0"/>
              <a:t>15</a:t>
            </a:r>
            <a:r>
              <a:rPr lang="sk-SK" sz="4000" dirty="0" smtClean="0"/>
              <a:t>.</a:t>
            </a:r>
            <a:r>
              <a:rPr lang="sk-SK" sz="4000" dirty="0"/>
              <a:t> </a:t>
            </a:r>
            <a:r>
              <a:rPr lang="sk-SK" sz="4400" dirty="0" smtClean="0"/>
              <a:t>Číslovka </a:t>
            </a:r>
            <a:r>
              <a:rPr lang="sk-SK" sz="4400" i="1" dirty="0" smtClean="0"/>
              <a:t>„</a:t>
            </a:r>
            <a:r>
              <a:rPr lang="sk-SK" sz="4400" i="1" dirty="0" err="1" smtClean="0"/>
              <a:t>efta</a:t>
            </a:r>
            <a:r>
              <a:rPr lang="sk-SK" sz="4400" i="1" dirty="0" smtClean="0"/>
              <a:t>“</a:t>
            </a:r>
            <a:r>
              <a:rPr lang="sk-SK" sz="4400" dirty="0" smtClean="0"/>
              <a:t> znamená </a:t>
            </a:r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(výber z možností):</a:t>
            </a:r>
          </a:p>
          <a:p>
            <a:pPr marL="742950" indent="-742950">
              <a:buAutoNum type="alphaLcParenR"/>
            </a:pPr>
            <a:r>
              <a:rPr lang="sk-SK" sz="4400" b="1" dirty="0">
                <a:solidFill>
                  <a:srgbClr val="FF0000"/>
                </a:solidFill>
              </a:rPr>
              <a:t>s</a:t>
            </a:r>
            <a:r>
              <a:rPr lang="sk-SK" sz="4400" b="1" dirty="0" smtClean="0">
                <a:solidFill>
                  <a:srgbClr val="FF0000"/>
                </a:solidFill>
              </a:rPr>
              <a:t>edem</a:t>
            </a:r>
          </a:p>
          <a:p>
            <a:pPr marL="742950" indent="-742950">
              <a:buAutoNum type="alphaLcParenR"/>
            </a:pPr>
            <a:r>
              <a:rPr lang="sk-SK" sz="4400" dirty="0"/>
              <a:t>d</a:t>
            </a:r>
            <a:r>
              <a:rPr lang="sk-SK" sz="4400" dirty="0" smtClean="0"/>
              <a:t>eväť</a:t>
            </a:r>
          </a:p>
          <a:p>
            <a:pPr marL="742950" indent="-742950">
              <a:buAutoNum type="alphaLcParenR"/>
            </a:pPr>
            <a:r>
              <a:rPr lang="sk-SK" sz="4400" dirty="0" smtClean="0"/>
              <a:t>desať</a:t>
            </a: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100355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16.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4000" dirty="0"/>
              <a:t>16. </a:t>
            </a:r>
            <a:r>
              <a:rPr lang="sk-SK" sz="4400" dirty="0"/>
              <a:t>Identifikujte tri základné farby,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ktoré </a:t>
            </a:r>
            <a:r>
              <a:rPr lang="sk-SK" sz="4400" dirty="0"/>
              <a:t>sa nachádzajú na rómskej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vlajke</a:t>
            </a:r>
            <a:r>
              <a:rPr lang="sk-SK" sz="4400" dirty="0"/>
              <a:t>. 	</a:t>
            </a:r>
            <a:endParaRPr lang="sk-SK" sz="4400" dirty="0" smtClean="0"/>
          </a:p>
          <a:p>
            <a:pPr marL="0" indent="0">
              <a:buNone/>
            </a:pPr>
            <a:endParaRPr lang="sk-SK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4400" dirty="0" smtClean="0">
                <a:solidFill>
                  <a:srgbClr val="FF0000"/>
                </a:solidFill>
              </a:rPr>
              <a:t> </a:t>
            </a:r>
            <a:r>
              <a:rPr lang="sk-SK" sz="4400" b="1" dirty="0" smtClean="0">
                <a:solidFill>
                  <a:srgbClr val="FF0000"/>
                </a:solidFill>
              </a:rPr>
              <a:t>zelená, modrá, červená</a:t>
            </a:r>
          </a:p>
          <a:p>
            <a:pPr marL="0" indent="0">
              <a:buNone/>
            </a:pPr>
            <a:r>
              <a:rPr lang="sk-SK" sz="4400" dirty="0" smtClean="0">
                <a:solidFill>
                  <a:srgbClr val="FF0000"/>
                </a:solidFill>
              </a:rPr>
              <a:t>                                                 </a:t>
            </a:r>
            <a:endParaRPr lang="sk-SK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4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0" indent="-914400">
              <a:buAutoNum type="arabicPeriod"/>
            </a:pPr>
            <a:r>
              <a:rPr lang="sk-SK" sz="4800" dirty="0" smtClean="0"/>
              <a:t>Názov </a:t>
            </a:r>
            <a:r>
              <a:rPr lang="sk-SK" sz="4800" dirty="0"/>
              <a:t>rómskej hymny </a:t>
            </a:r>
            <a:r>
              <a:rPr lang="sk-SK" sz="4800" dirty="0" smtClean="0"/>
              <a:t>je</a:t>
            </a:r>
            <a:r>
              <a:rPr lang="sk-SK" sz="4800" dirty="0"/>
              <a:t> </a:t>
            </a:r>
            <a:r>
              <a:rPr lang="sk-SK" sz="4800" dirty="0" smtClean="0"/>
              <a:t>(výber z možností:</a:t>
            </a:r>
          </a:p>
          <a:p>
            <a:pPr marL="914400" indent="-914400">
              <a:buAutoNum type="alphaLcParenR"/>
            </a:pPr>
            <a:r>
              <a:rPr lang="sk-SK" sz="4800" b="1" dirty="0" err="1" smtClean="0">
                <a:solidFill>
                  <a:srgbClr val="FF0000"/>
                </a:solidFill>
              </a:rPr>
              <a:t>Gejľem</a:t>
            </a:r>
            <a:r>
              <a:rPr lang="sk-SK" sz="4800" b="1" dirty="0" smtClean="0">
                <a:solidFill>
                  <a:srgbClr val="FF0000"/>
                </a:solidFill>
              </a:rPr>
              <a:t>, </a:t>
            </a:r>
            <a:r>
              <a:rPr lang="sk-SK" sz="4800" b="1" dirty="0" err="1" smtClean="0">
                <a:solidFill>
                  <a:srgbClr val="FF0000"/>
                </a:solidFill>
              </a:rPr>
              <a:t>gejľem</a:t>
            </a:r>
            <a:endParaRPr lang="sk-SK" sz="4800" b="1" dirty="0" smtClean="0">
              <a:solidFill>
                <a:srgbClr val="FF0000"/>
              </a:solidFill>
            </a:endParaRPr>
          </a:p>
          <a:p>
            <a:pPr marL="914400" indent="-914400">
              <a:buAutoNum type="alphaLcParenR"/>
            </a:pPr>
            <a:r>
              <a:rPr lang="sk-SK" sz="4800" b="1" dirty="0" err="1" smtClean="0">
                <a:solidFill>
                  <a:srgbClr val="FF0000"/>
                </a:solidFill>
              </a:rPr>
              <a:t>Geľem</a:t>
            </a:r>
            <a:r>
              <a:rPr lang="sk-SK" sz="4800" b="1" dirty="0" smtClean="0">
                <a:solidFill>
                  <a:srgbClr val="FF0000"/>
                </a:solidFill>
              </a:rPr>
              <a:t>, </a:t>
            </a:r>
            <a:r>
              <a:rPr lang="sk-SK" sz="4800" b="1" dirty="0" err="1" smtClean="0">
                <a:solidFill>
                  <a:srgbClr val="FF0000"/>
                </a:solidFill>
              </a:rPr>
              <a:t>geľem</a:t>
            </a:r>
            <a:endParaRPr lang="sk-SK" sz="4800" b="1" dirty="0" smtClean="0">
              <a:solidFill>
                <a:srgbClr val="FF0000"/>
              </a:solidFill>
            </a:endParaRPr>
          </a:p>
          <a:p>
            <a:pPr marL="914400" indent="-914400">
              <a:buAutoNum type="alphaLcParenR"/>
            </a:pPr>
            <a:r>
              <a:rPr lang="sk-SK" sz="4800" b="1" dirty="0" err="1" smtClean="0">
                <a:solidFill>
                  <a:srgbClr val="FF0000"/>
                </a:solidFill>
              </a:rPr>
              <a:t>Djelem</a:t>
            </a:r>
            <a:r>
              <a:rPr lang="sk-SK" sz="4800" b="1" dirty="0" smtClean="0">
                <a:solidFill>
                  <a:srgbClr val="FF0000"/>
                </a:solidFill>
              </a:rPr>
              <a:t>, </a:t>
            </a:r>
            <a:r>
              <a:rPr lang="sk-SK" sz="4800" b="1" dirty="0" err="1" smtClean="0">
                <a:solidFill>
                  <a:srgbClr val="FF0000"/>
                </a:solidFill>
              </a:rPr>
              <a:t>djelem</a:t>
            </a:r>
            <a:endParaRPr lang="sk-SK" sz="4800" b="1" dirty="0" smtClean="0">
              <a:solidFill>
                <a:srgbClr val="FF0000"/>
              </a:solidFill>
            </a:endParaRPr>
          </a:p>
          <a:p>
            <a:pPr marL="914400" indent="-914400">
              <a:buAutoNum type="alphaLcParenR"/>
            </a:pPr>
            <a:r>
              <a:rPr lang="sk-SK" sz="4800" b="1" dirty="0" err="1" smtClean="0">
                <a:solidFill>
                  <a:srgbClr val="FF0000"/>
                </a:solidFill>
              </a:rPr>
              <a:t>Opre</a:t>
            </a:r>
            <a:r>
              <a:rPr lang="sk-SK" sz="4800" b="1" dirty="0" smtClean="0">
                <a:solidFill>
                  <a:srgbClr val="FF0000"/>
                </a:solidFill>
              </a:rPr>
              <a:t> </a:t>
            </a:r>
            <a:r>
              <a:rPr lang="sk-SK" sz="4800" b="1" dirty="0" err="1" smtClean="0">
                <a:solidFill>
                  <a:srgbClr val="FF0000"/>
                </a:solidFill>
              </a:rPr>
              <a:t>Roma</a:t>
            </a:r>
            <a:endParaRPr lang="sk-SK" sz="4800" b="1" dirty="0" smtClean="0">
              <a:solidFill>
                <a:srgbClr val="FF0000"/>
              </a:solidFill>
            </a:endParaRPr>
          </a:p>
          <a:p>
            <a:pPr marL="914400" indent="-914400">
              <a:buAutoNum type="alphaLcParenR"/>
            </a:pPr>
            <a:r>
              <a:rPr lang="sk-SK" sz="4800" b="1" dirty="0" err="1" smtClean="0">
                <a:solidFill>
                  <a:srgbClr val="FF0000"/>
                </a:solidFill>
              </a:rPr>
              <a:t>Romale</a:t>
            </a:r>
            <a:r>
              <a:rPr lang="sk-SK" sz="4800" b="1" dirty="0" smtClean="0">
                <a:solidFill>
                  <a:srgbClr val="FF0000"/>
                </a:solidFill>
              </a:rPr>
              <a:t>, </a:t>
            </a:r>
            <a:r>
              <a:rPr lang="sk-SK" sz="4800" b="1" dirty="0" err="1" smtClean="0">
                <a:solidFill>
                  <a:srgbClr val="FF0000"/>
                </a:solidFill>
              </a:rPr>
              <a:t>čhavale</a:t>
            </a:r>
            <a:endParaRPr lang="sk-SK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95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4000" dirty="0" smtClean="0"/>
              <a:t>„</a:t>
            </a:r>
            <a:r>
              <a:rPr lang="sk-SK" sz="4000" i="1" dirty="0" smtClean="0"/>
              <a:t>V </a:t>
            </a:r>
            <a:r>
              <a:rPr lang="sk-SK" sz="4000" i="1" dirty="0"/>
              <a:t>strede vlajky sa nachádza červené vozové koleso so </a:t>
            </a:r>
            <a:r>
              <a:rPr lang="sk-SK" sz="4000" i="1" dirty="0">
                <a:solidFill>
                  <a:srgbClr val="FF0000"/>
                </a:solidFill>
              </a:rPr>
              <a:t>štrnástimi</a:t>
            </a:r>
            <a:r>
              <a:rPr lang="sk-SK" sz="4000" i="1" dirty="0"/>
              <a:t> ihlicami, ktoré symbolizuje voz, kočovanie, cestovanie Rómov</a:t>
            </a:r>
            <a:r>
              <a:rPr lang="sk-SK" sz="4000" dirty="0"/>
              <a:t>.“ </a:t>
            </a:r>
            <a:endParaRPr lang="sk-SK" sz="4000" dirty="0" smtClean="0"/>
          </a:p>
          <a:p>
            <a:r>
              <a:rPr lang="sk-SK" sz="4000" dirty="0" smtClean="0"/>
              <a:t>V </a:t>
            </a:r>
            <a:r>
              <a:rPr lang="sk-SK" sz="4000" dirty="0"/>
              <a:t>tejto vete je </a:t>
            </a:r>
            <a:r>
              <a:rPr lang="sk-SK" sz="4000" b="1" dirty="0"/>
              <a:t>jeden</a:t>
            </a:r>
            <a:r>
              <a:rPr lang="sk-SK" sz="4000" dirty="0"/>
              <a:t> nepravdivý údaj. Nájdi ho a napíš správne slovo do príslušného </a:t>
            </a:r>
            <a:r>
              <a:rPr lang="sk-SK" sz="4000" dirty="0" smtClean="0"/>
              <a:t>okienka.       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FF0000"/>
                </a:solidFill>
              </a:rPr>
              <a:t>   (šestnástimi</a:t>
            </a:r>
            <a:r>
              <a:rPr lang="sk-SK" sz="4000" b="1" dirty="0" smtClean="0">
                <a:solidFill>
                  <a:srgbClr val="FF0000"/>
                </a:solidFill>
              </a:rPr>
              <a:t>)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188011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 startAt="3"/>
            </a:pPr>
            <a:r>
              <a:rPr lang="sk-SK" sz="4400" dirty="0" smtClean="0"/>
              <a:t>Napíšte </a:t>
            </a:r>
            <a:r>
              <a:rPr lang="sk-SK" sz="4400" dirty="0"/>
              <a:t>názov jedla, ktoré nie je typicky </a:t>
            </a:r>
            <a:r>
              <a:rPr lang="sk-SK" sz="4400" dirty="0" smtClean="0"/>
              <a:t>rómske </a:t>
            </a:r>
            <a:r>
              <a:rPr lang="sk-SK" sz="4400" dirty="0"/>
              <a:t>(výber z možností):</a:t>
            </a:r>
          </a:p>
          <a:p>
            <a:pPr marL="0" indent="0">
              <a:buNone/>
            </a:pPr>
            <a:r>
              <a:rPr lang="sk-SK" sz="4400" dirty="0"/>
              <a:t>a)	</a:t>
            </a:r>
            <a:r>
              <a:rPr lang="sk-SK" sz="4400" dirty="0" err="1"/>
              <a:t>gója</a:t>
            </a:r>
            <a:endParaRPr lang="sk-SK" sz="4400" dirty="0"/>
          </a:p>
          <a:p>
            <a:pPr marL="0" indent="0">
              <a:buNone/>
            </a:pPr>
            <a:r>
              <a:rPr lang="sk-SK" sz="4400" b="1" dirty="0">
                <a:solidFill>
                  <a:srgbClr val="FF0000"/>
                </a:solidFill>
              </a:rPr>
              <a:t>b)</a:t>
            </a:r>
            <a:r>
              <a:rPr lang="sk-SK" sz="4400" dirty="0"/>
              <a:t>	</a:t>
            </a:r>
            <a:r>
              <a:rPr lang="sk-SK" sz="4400" b="1" dirty="0">
                <a:solidFill>
                  <a:srgbClr val="FF0000"/>
                </a:solidFill>
              </a:rPr>
              <a:t>zemiakové pirohy</a:t>
            </a:r>
          </a:p>
          <a:p>
            <a:pPr marL="0" indent="0">
              <a:buNone/>
            </a:pPr>
            <a:r>
              <a:rPr lang="sk-SK" sz="4400" dirty="0"/>
              <a:t>c)	</a:t>
            </a:r>
            <a:r>
              <a:rPr lang="sk-SK" sz="4400" dirty="0" err="1"/>
              <a:t>marikľa</a:t>
            </a:r>
            <a:endParaRPr lang="sk-SK" sz="4400" dirty="0"/>
          </a:p>
          <a:p>
            <a:pPr marL="0" indent="0">
              <a:buNone/>
            </a:pPr>
            <a:r>
              <a:rPr lang="sk-SK" sz="4400" dirty="0"/>
              <a:t>d)	</a:t>
            </a:r>
            <a:r>
              <a:rPr lang="sk-SK" sz="4400" dirty="0" err="1" smtClean="0"/>
              <a:t>Pašváre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2660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4"/>
            </a:pPr>
            <a:r>
              <a:rPr lang="sk-SK" sz="4400" dirty="0" smtClean="0"/>
              <a:t>Na </a:t>
            </a:r>
            <a:r>
              <a:rPr lang="sk-SK" sz="4400" dirty="0"/>
              <a:t>ktorej štátnej vlajke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sa nachádza </a:t>
            </a:r>
            <a:r>
              <a:rPr lang="sk-SK" sz="4400" dirty="0"/>
              <a:t>rovnaké koleso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ako </a:t>
            </a:r>
            <a:r>
              <a:rPr lang="sk-SK" sz="4400" dirty="0"/>
              <a:t>na </a:t>
            </a:r>
            <a:r>
              <a:rPr lang="sk-SK" sz="4400" dirty="0" smtClean="0"/>
              <a:t>rómskej </a:t>
            </a:r>
            <a:r>
              <a:rPr lang="sk-SK" sz="4400" dirty="0"/>
              <a:t>vlajke</a:t>
            </a:r>
            <a:r>
              <a:rPr lang="sk-SK" sz="4400" dirty="0" smtClean="0"/>
              <a:t>?</a:t>
            </a:r>
          </a:p>
          <a:p>
            <a:pPr marL="0" indent="0">
              <a:buNone/>
            </a:pPr>
            <a:endParaRPr lang="sk-SK" sz="4400" dirty="0"/>
          </a:p>
          <a:p>
            <a:pPr marL="0" indent="0">
              <a:buNone/>
            </a:pPr>
            <a:r>
              <a:rPr lang="sk-SK" sz="4400" dirty="0" smtClean="0">
                <a:solidFill>
                  <a:srgbClr val="FF0000"/>
                </a:solidFill>
              </a:rPr>
              <a:t>    </a:t>
            </a:r>
            <a:r>
              <a:rPr lang="sk-SK" sz="4400" b="1" dirty="0" smtClean="0">
                <a:solidFill>
                  <a:srgbClr val="FF0000"/>
                </a:solidFill>
              </a:rPr>
              <a:t>indickej</a:t>
            </a:r>
            <a:endParaRPr lang="sk-SK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27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5.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5"/>
            </a:pPr>
            <a:r>
              <a:rPr lang="sk-SK" sz="4400" dirty="0" smtClean="0"/>
              <a:t>Napíšte tri </a:t>
            </a:r>
            <a:r>
              <a:rPr lang="sk-SK" sz="4400" dirty="0"/>
              <a:t>mená rómskych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umelcov</a:t>
            </a:r>
            <a:r>
              <a:rPr lang="sk-SK" sz="4400" dirty="0"/>
              <a:t>, umeleckých telies</a:t>
            </a:r>
            <a:r>
              <a:rPr lang="sk-SK" sz="4400" dirty="0" smtClean="0"/>
              <a:t>.</a:t>
            </a:r>
          </a:p>
          <a:p>
            <a:pPr marL="0" indent="0">
              <a:buNone/>
            </a:pPr>
            <a:r>
              <a:rPr lang="sk-SK" sz="4400" dirty="0" smtClean="0"/>
              <a:t>..........................</a:t>
            </a:r>
          </a:p>
          <a:p>
            <a:pPr marL="0" indent="0">
              <a:buNone/>
            </a:pPr>
            <a:r>
              <a:rPr lang="sk-SK" sz="4400" dirty="0" smtClean="0"/>
              <a:t>..........................</a:t>
            </a:r>
          </a:p>
          <a:p>
            <a:pPr marL="0" indent="0">
              <a:buNone/>
            </a:pPr>
            <a:r>
              <a:rPr lang="sk-SK" sz="4400" dirty="0" smtClean="0"/>
              <a:t>..........................                   </a:t>
            </a: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33943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6.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6"/>
            </a:pPr>
            <a:r>
              <a:rPr lang="pl-PL" sz="4400" dirty="0" smtClean="0"/>
              <a:t>Označenie </a:t>
            </a:r>
            <a:r>
              <a:rPr lang="pl-PL" sz="4400" dirty="0"/>
              <a:t>vodcu skupiny Rómov </a:t>
            </a:r>
            <a:r>
              <a:rPr lang="pl-PL" sz="4400" dirty="0" smtClean="0"/>
              <a:t>je...</a:t>
            </a:r>
          </a:p>
          <a:p>
            <a:pPr marL="742950" indent="-742950">
              <a:buAutoNum type="arabicPeriod" startAt="6"/>
            </a:pPr>
            <a:endParaRPr lang="pl-PL" sz="4400" dirty="0"/>
          </a:p>
          <a:p>
            <a:pPr marL="0" indent="0">
              <a:buNone/>
            </a:pPr>
            <a:endParaRPr lang="pl-PL" sz="4400" dirty="0" smtClean="0"/>
          </a:p>
          <a:p>
            <a:pPr marL="0" indent="0">
              <a:buNone/>
            </a:pPr>
            <a:r>
              <a:rPr lang="pl-PL" sz="4400" dirty="0" smtClean="0">
                <a:solidFill>
                  <a:srgbClr val="00B050"/>
                </a:solidFill>
              </a:rPr>
              <a:t>      </a:t>
            </a:r>
            <a:r>
              <a:rPr lang="pl-PL" sz="4400" b="1" dirty="0" smtClean="0">
                <a:solidFill>
                  <a:srgbClr val="FF0000"/>
                </a:solidFill>
              </a:rPr>
              <a:t>vajda</a:t>
            </a:r>
            <a:endParaRPr lang="sk-SK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7.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eriod" startAt="7"/>
            </a:pPr>
            <a:r>
              <a:rPr lang="sk-SK" sz="4400" dirty="0" smtClean="0"/>
              <a:t>Svadobná </a:t>
            </a:r>
            <a:r>
              <a:rPr lang="sk-SK" sz="4400" dirty="0"/>
              <a:t>hostina po rómsky </a:t>
            </a:r>
            <a:endParaRPr lang="sk-SK" sz="4400" dirty="0" smtClean="0"/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   (</a:t>
            </a:r>
            <a:r>
              <a:rPr lang="sk-SK" sz="4400" dirty="0"/>
              <a:t>výber z možností):</a:t>
            </a:r>
          </a:p>
          <a:p>
            <a:pPr marL="0" indent="0">
              <a:buNone/>
            </a:pPr>
            <a:r>
              <a:rPr lang="sk-SK" sz="4400" dirty="0"/>
              <a:t>a)	terno</a:t>
            </a:r>
          </a:p>
          <a:p>
            <a:pPr marL="0" indent="0">
              <a:buNone/>
            </a:pPr>
            <a:r>
              <a:rPr lang="sk-SK" sz="4400" b="1" dirty="0">
                <a:solidFill>
                  <a:srgbClr val="FF0000"/>
                </a:solidFill>
              </a:rPr>
              <a:t>b)	</a:t>
            </a:r>
            <a:r>
              <a:rPr lang="sk-SK" sz="4400" b="1" dirty="0" err="1">
                <a:solidFill>
                  <a:srgbClr val="FF0000"/>
                </a:solidFill>
              </a:rPr>
              <a:t>bijav</a:t>
            </a:r>
            <a:endParaRPr lang="sk-SK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4400" dirty="0"/>
              <a:t>c)	</a:t>
            </a:r>
            <a:r>
              <a:rPr lang="sk-SK" sz="4400" dirty="0" err="1" smtClean="0"/>
              <a:t>mangavipen</a:t>
            </a:r>
            <a:endParaRPr lang="sk-SK" sz="44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0466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8. otázka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8"/>
            </a:pPr>
            <a:r>
              <a:rPr lang="sk-SK" sz="4400" dirty="0" smtClean="0"/>
              <a:t>Napíšte </a:t>
            </a:r>
            <a:r>
              <a:rPr lang="sk-SK" sz="4400" dirty="0"/>
              <a:t>3 tradičné remeslá, ktoré </a:t>
            </a:r>
            <a:r>
              <a:rPr lang="sk-SK" sz="4400" dirty="0" smtClean="0"/>
              <a:t>v </a:t>
            </a:r>
            <a:r>
              <a:rPr lang="sk-SK" sz="4400" dirty="0"/>
              <a:t>minulosti vykonávali Rómovia</a:t>
            </a:r>
            <a:r>
              <a:rPr lang="sk-SK" sz="4400" dirty="0" smtClean="0"/>
              <a:t>.</a:t>
            </a:r>
          </a:p>
          <a:p>
            <a:pPr marL="0" indent="0">
              <a:buNone/>
            </a:pPr>
            <a:r>
              <a:rPr lang="sk-SK" sz="4400" dirty="0" smtClean="0"/>
              <a:t>...............................</a:t>
            </a:r>
          </a:p>
          <a:p>
            <a:pPr marL="0" indent="0">
              <a:buNone/>
            </a:pPr>
            <a:r>
              <a:rPr lang="sk-SK" sz="4400" dirty="0" smtClean="0"/>
              <a:t>...............................</a:t>
            </a:r>
          </a:p>
          <a:p>
            <a:pPr marL="0" indent="0">
              <a:buNone/>
            </a:pPr>
            <a:r>
              <a:rPr lang="sk-SK" sz="4400" dirty="0" smtClean="0"/>
              <a:t>...............................              </a:t>
            </a: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238725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339</Words>
  <Application>Microsoft Office PowerPoint</Application>
  <PresentationFormat>Prezentácia na obrazovke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Motív Office</vt:lpstr>
      <vt:lpstr>BINGO</vt:lpstr>
      <vt:lpstr>1. otázka</vt:lpstr>
      <vt:lpstr>2. otázka</vt:lpstr>
      <vt:lpstr>3. otázka</vt:lpstr>
      <vt:lpstr>4. otázka</vt:lpstr>
      <vt:lpstr>5. otázka</vt:lpstr>
      <vt:lpstr>6. otázka</vt:lpstr>
      <vt:lpstr>7. otázka</vt:lpstr>
      <vt:lpstr>8. otázka</vt:lpstr>
      <vt:lpstr>9. otázka</vt:lpstr>
      <vt:lpstr>10. otázka</vt:lpstr>
      <vt:lpstr>11. otázka</vt:lpstr>
      <vt:lpstr>12. Otázka</vt:lpstr>
      <vt:lpstr>13. otázka</vt:lpstr>
      <vt:lpstr>14. otázka</vt:lpstr>
      <vt:lpstr>15. otázka</vt:lpstr>
      <vt:lpstr>16. otázka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BINGO</dc:title>
  <dc:creator>Jana</dc:creator>
  <cp:lastModifiedBy>Ivana</cp:lastModifiedBy>
  <cp:revision>70</cp:revision>
  <dcterms:created xsi:type="dcterms:W3CDTF">2019-04-08T04:52:02Z</dcterms:created>
  <dcterms:modified xsi:type="dcterms:W3CDTF">2019-04-12T10:06:35Z</dcterms:modified>
</cp:coreProperties>
</file>